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62" r:id="rId3"/>
    <p:sldId id="264" r:id="rId4"/>
    <p:sldId id="277" r:id="rId5"/>
    <p:sldId id="309" r:id="rId6"/>
    <p:sldId id="329" r:id="rId7"/>
    <p:sldId id="266" r:id="rId8"/>
    <p:sldId id="267" r:id="rId9"/>
    <p:sldId id="269" r:id="rId10"/>
    <p:sldId id="270" r:id="rId11"/>
    <p:sldId id="305" r:id="rId12"/>
    <p:sldId id="272" r:id="rId13"/>
    <p:sldId id="279" r:id="rId14"/>
    <p:sldId id="273" r:id="rId15"/>
    <p:sldId id="274" r:id="rId16"/>
    <p:sldId id="280" r:id="rId17"/>
    <p:sldId id="281" r:id="rId18"/>
    <p:sldId id="311" r:id="rId19"/>
    <p:sldId id="283" r:id="rId20"/>
    <p:sldId id="285" r:id="rId21"/>
    <p:sldId id="286" r:id="rId22"/>
    <p:sldId id="312" r:id="rId23"/>
    <p:sldId id="287" r:id="rId24"/>
    <p:sldId id="288" r:id="rId25"/>
    <p:sldId id="289" r:id="rId26"/>
    <p:sldId id="290" r:id="rId27"/>
    <p:sldId id="293" r:id="rId28"/>
    <p:sldId id="294" r:id="rId29"/>
    <p:sldId id="295" r:id="rId30"/>
    <p:sldId id="292" r:id="rId31"/>
    <p:sldId id="291" r:id="rId32"/>
    <p:sldId id="296" r:id="rId33"/>
    <p:sldId id="297" r:id="rId34"/>
    <p:sldId id="298" r:id="rId35"/>
    <p:sldId id="300" r:id="rId36"/>
    <p:sldId id="299" r:id="rId37"/>
    <p:sldId id="301" r:id="rId38"/>
    <p:sldId id="303" r:id="rId39"/>
    <p:sldId id="304" r:id="rId40"/>
    <p:sldId id="326" r:id="rId41"/>
    <p:sldId id="328" r:id="rId42"/>
    <p:sldId id="331" r:id="rId43"/>
    <p:sldId id="330" r:id="rId44"/>
    <p:sldId id="313" r:id="rId45"/>
    <p:sldId id="314" r:id="rId46"/>
    <p:sldId id="318" r:id="rId47"/>
    <p:sldId id="319" r:id="rId48"/>
    <p:sldId id="324" r:id="rId49"/>
    <p:sldId id="321" r:id="rId50"/>
    <p:sldId id="325" r:id="rId51"/>
    <p:sldId id="322" r:id="rId52"/>
    <p:sldId id="308" r:id="rId53"/>
    <p:sldId id="333" r:id="rId54"/>
    <p:sldId id="334" r:id="rId55"/>
    <p:sldId id="355" r:id="rId56"/>
    <p:sldId id="356" r:id="rId57"/>
    <p:sldId id="338" r:id="rId58"/>
    <p:sldId id="339" r:id="rId59"/>
    <p:sldId id="337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32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2153"/>
    <a:srgbClr val="B9E3FF"/>
    <a:srgbClr val="8FD2FF"/>
    <a:srgbClr val="AC082F"/>
    <a:srgbClr val="1A86FC"/>
    <a:srgbClr val="117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1D963-E7E4-44E9-9519-E69F4453DF42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94CFE-7953-4A41-BFE6-F9D142D85E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92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412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604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11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749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924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368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400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232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856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286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2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676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974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8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681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549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342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964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151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292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968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74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424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347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203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309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454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610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799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6047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67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268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68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741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4759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2236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146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486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9385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4155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2796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3630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70244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054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3692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5798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5653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8966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25249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685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7043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8727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3563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2734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460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0009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19222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7688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1403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72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0873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6404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3085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7731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200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781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642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47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BFF7-58BF-E58D-25FE-2A8828B0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D59CA-9F35-106B-3E29-4A577B7D9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43DF3-4348-D2F3-3901-99A920613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7A2D4-0C05-053A-C3C2-4C3A2F27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82E9-9D11-CE22-588D-D167D021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46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F46-D44F-300F-C9A4-2C7C8167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7A591-6357-CF24-AC3F-31629743C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81416-37BE-7D24-F0CA-1BACB8FA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3813-0222-76E1-5280-6D7A1197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C935E-437F-AE00-AD80-6B6B29E9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05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64795-FC44-1460-023E-8C5B6CF2F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7AEDE-107A-7701-2977-05485FC42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A2013-1822-EDB0-00F6-F13DCBA0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26AB5-FA91-483F-E532-72DFFBA66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5D800-0295-3027-A821-968BCB22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18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2366-A8C9-471E-AF7C-D1D0752C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25C44-0C40-D8D0-4326-4C9DA216E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3B0AF-29DC-156A-4E08-8DD7A797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8CA3-4EE5-A130-BE6E-F9C2B153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DD5D8-77FC-03F0-872B-20972044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34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16D0-B0D0-80A2-D494-53D5AA13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38E3D-38C8-77E0-BC44-F7C65C97C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62494-0252-1144-73E3-B70CAB1B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0E656-ECA4-C43B-84FF-F99D4B90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E20D2-8724-D08C-A1BD-2CF12459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976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4E48-CD2A-7DDF-D380-400E6D31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2B25E-EFD1-4928-FFE6-72AF39B64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CC266-9347-873C-7859-BCF0D28C9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E2554-C063-D38B-6650-67524DC8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47586-88F6-A590-7CBD-D13F2F8D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FB676-D078-E4A3-FEFC-600381AE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694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F173-372F-80D6-CBD3-20BD81C96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80675-8C64-DB5B-D262-DCC867719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AB7A-F968-8ECF-6DDE-583A09A12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75B1A-78F0-68A0-8BCD-B3CDADCE0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D9BEBB-DC95-36D5-41E9-F8B76A658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29FBA-7E3B-76E9-59FF-F96C3E4CC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6DFB97-51D0-3CC6-52EC-058BF5BB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736E6A-2B17-60DF-82B8-FB9E6296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87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0366-1001-3F5C-79FD-C60C0109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AB632C-A8F4-C9E8-D345-46B368F02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A2E99-B9B0-E2FB-2885-0CC41D2E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C0356-3AB0-F804-3D66-9063E399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66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520CC-079A-8DAF-EA36-3E62D258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5955C-CDB8-D318-C1C8-1547A865F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669-0E4F-377A-4D15-D2F9FE90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32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93A5-A40B-1964-756D-5BEEAF871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2DCB-59DF-631A-125D-FB473CC14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9CDA0-ABE6-0A4F-C63D-568C01011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7E3AB-6002-06BB-5A34-7FA3B899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10154-2E60-A06C-CBD1-3262E45E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73020-0CC4-ECE7-2BD3-A873CD4C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20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20C4-9B52-90A7-04BD-C2A01C12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4B6FE-C8EC-8B1A-5FDD-51AA85B02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9704F-E49D-770A-FCB4-793DD820E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3F49E-DC05-6B08-E5BE-035F1D9E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F65DB-0172-8FB6-C056-2F421E60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DC712-E6CF-E68E-BA16-EA5BA409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94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0C06BE-9A2E-F46D-4B8E-4E7FBF7E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159E8-1D37-E7A8-F22F-B5F65889C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2E092-44F5-973C-6BC6-0F300F49C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97104-735C-43CD-8B41-79685C299F18}" type="datetimeFigureOut">
              <a:rPr lang="en-IN" smtClean="0"/>
              <a:t>13-07-2024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D2C2B-F102-CD8D-141A-CBA449CD8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A2F48-6C94-5A29-31A9-CD8F22A99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94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02/thyroid+diseas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02/thyroid+diseas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8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02/thyroid+diseas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4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59.png"/><Relationship Id="rId4" Type="http://schemas.openxmlformats.org/officeDocument/2006/relationships/image" Target="../media/image40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0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0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0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50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50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sv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A0D55-C532-9976-BDAB-F21A7114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677536" y="0"/>
            <a:ext cx="3860366" cy="4085863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CA777-2119-6BBE-751B-C68EC005F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61" y="1445466"/>
            <a:ext cx="4884572" cy="66759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 DISEASE </a:t>
            </a: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3459426-EB6C-CEE5-530B-D53923C18030}"/>
              </a:ext>
            </a:extLst>
          </p:cNvPr>
          <p:cNvSpPr/>
          <p:nvPr/>
        </p:nvSpPr>
        <p:spPr>
          <a:xfrm>
            <a:off x="113763" y="101891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DAA887-BF8F-646C-D9EA-1FCBED74A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4672298" y="0"/>
            <a:ext cx="7713557" cy="816413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8D75A2-BA60-0592-ED89-91149A07F53F}"/>
              </a:ext>
            </a:extLst>
          </p:cNvPr>
          <p:cNvSpPr txBox="1">
            <a:spLocks/>
          </p:cNvSpPr>
          <p:nvPr/>
        </p:nvSpPr>
        <p:spPr>
          <a:xfrm>
            <a:off x="312461" y="1317169"/>
            <a:ext cx="9144000" cy="1712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DETECTION</a:t>
            </a:r>
            <a:endParaRPr lang="en-IN" sz="6500" b="1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3DB35D-23A5-26F1-841E-F5E64BBA66AF}"/>
              </a:ext>
            </a:extLst>
          </p:cNvPr>
          <p:cNvSpPr txBox="1">
            <a:spLocks/>
          </p:cNvSpPr>
          <p:nvPr/>
        </p:nvSpPr>
        <p:spPr>
          <a:xfrm>
            <a:off x="-116258" y="1762554"/>
            <a:ext cx="6471513" cy="40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____________________</a:t>
            </a:r>
            <a:endParaRPr lang="en-IN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84BC8-63A1-125F-9761-3FCFA34CE67A}"/>
              </a:ext>
            </a:extLst>
          </p:cNvPr>
          <p:cNvSpPr txBox="1">
            <a:spLocks/>
          </p:cNvSpPr>
          <p:nvPr/>
        </p:nvSpPr>
        <p:spPr>
          <a:xfrm>
            <a:off x="3328934" y="2418540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GROUP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</a:t>
            </a:r>
            <a:endParaRPr lang="en-IN" sz="3200" b="1" dirty="0">
              <a:solidFill>
                <a:schemeClr val="accent1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4082825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1" y="1044167"/>
            <a:ext cx="11757535" cy="1920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Demographic information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</a:p>
          <a:p>
            <a:pPr algn="l"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7AA689-DAB0-AB49-D791-DCCBFC61801B}"/>
              </a:ext>
            </a:extLst>
          </p:cNvPr>
          <p:cNvSpPr txBox="1">
            <a:spLocks/>
          </p:cNvSpPr>
          <p:nvPr/>
        </p:nvSpPr>
        <p:spPr>
          <a:xfrm>
            <a:off x="901940" y="2169076"/>
            <a:ext cx="11757535" cy="45621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On_thyroxine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on thyroxine.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Lithium: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uses lithium.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Query_on_thyroxine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queries regarding thyroxine usage.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Query_hypothyroid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the patient's belief of having hypothyroidism.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On_antithyroid_meds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on antithyroid medications.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I131_treatment: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undergoing I131 treatment.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Sick: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sick.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Pregnant: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pregnant.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Thyroid_surgery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undergone thyroid surgery.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Tumor: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a tumor.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Hypopituitary: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indicating a condition related to the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hyperpituitary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gland.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Psych: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a psychological condition.</a:t>
            </a:r>
            <a:endParaRPr lang="en-IN" sz="100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phic 3" descr="Heart with pulse with solid fill">
            <a:extLst>
              <a:ext uri="{FF2B5EF4-FFF2-40B4-BE49-F238E27FC236}">
                <a16:creationId xmlns:a16="http://schemas.microsoft.com/office/drawing/2014/main" id="{83568B71-7D78-B0C4-E6A7-1ED0A32E0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74066" y="248275"/>
            <a:ext cx="2715994" cy="27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97960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3788132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1" y="1044167"/>
            <a:ext cx="11757535" cy="1920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Demographic information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</a:p>
          <a:p>
            <a:pPr algn="l"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phic 3" descr="Heart with pulse with solid fill">
            <a:extLst>
              <a:ext uri="{FF2B5EF4-FFF2-40B4-BE49-F238E27FC236}">
                <a16:creationId xmlns:a16="http://schemas.microsoft.com/office/drawing/2014/main" id="{83568B71-7D78-B0C4-E6A7-1ED0A32E0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403173" y="248760"/>
            <a:ext cx="3461320" cy="34613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F7B56B-C2A9-609D-86C2-0A4ECB838A9B}"/>
              </a:ext>
            </a:extLst>
          </p:cNvPr>
          <p:cNvSpPr txBox="1">
            <a:spLocks/>
          </p:cNvSpPr>
          <p:nvPr/>
        </p:nvSpPr>
        <p:spPr>
          <a:xfrm>
            <a:off x="901940" y="2169076"/>
            <a:ext cx="11757535" cy="45621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On_thyroxine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on thyroxine.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Lithium: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uses lithium.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Query_on_thyroxine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queries regarding thyroxine usage.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Query_hypothyroid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the patient's belief of having hypothyroidism.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On_antithyroid_meds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on antithyroid medications.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I131_treatment: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undergoing I131 treatment.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Sick: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sick.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Pregnant: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pregnant.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Thyroid_surgery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undergone thyroid surgery.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Tumor: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a tumor.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Hypopituitary: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indicating a condition related to the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hyperpituitary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gland.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Psych: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a psychological condition.</a:t>
            </a:r>
            <a:endParaRPr lang="en-IN" sz="100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716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3876215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17232" y="1170039"/>
            <a:ext cx="11757535" cy="58452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endParaRPr lang="en-US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  <a:endParaRPr lang="en-US" sz="40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Laboratory test results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3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7AA689-DAB0-AB49-D791-DCCBFC61801B}"/>
              </a:ext>
            </a:extLst>
          </p:cNvPr>
          <p:cNvSpPr txBox="1">
            <a:spLocks/>
          </p:cNvSpPr>
          <p:nvPr/>
        </p:nvSpPr>
        <p:spPr>
          <a:xfrm>
            <a:off x="863857" y="2323995"/>
            <a:ext cx="11086082" cy="4328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TSH: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TSH level in the blood.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T3: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T3 level in the blood.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TT4: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TT4 level in the blood.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T4U: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T4U level in the blood.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FTI: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FTI level in the blood.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TBG: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TBG level in the blood.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4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TSH_measured</a:t>
            </a: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TSH was measured.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T3_measured: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T3 was measured.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TT4_measured: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TT4 was measured.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T4U_measured: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T4U was measured.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4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FTI_measured</a:t>
            </a: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FTI was measured.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4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TBG_measured</a:t>
            </a: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TBG was measured.</a:t>
            </a:r>
          </a:p>
        </p:txBody>
      </p:sp>
      <p:pic>
        <p:nvPicPr>
          <p:cNvPr id="4" name="Graphic 3" descr="Test tubes with solid fill">
            <a:extLst>
              <a:ext uri="{FF2B5EF4-FFF2-40B4-BE49-F238E27FC236}">
                <a16:creationId xmlns:a16="http://schemas.microsoft.com/office/drawing/2014/main" id="{1CE79EC8-5D82-CCF3-628A-8D0047FC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05192" y="1170039"/>
            <a:ext cx="2773294" cy="277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0889"/>
      </p:ext>
    </p:extLst>
  </p:cSld>
  <p:clrMapOvr>
    <a:masterClrMapping/>
  </p:clrMapOvr>
  <p:transition spd="slow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3876215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17232" y="1101213"/>
            <a:ext cx="11757535" cy="58452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endParaRPr lang="en-US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  <a:endParaRPr lang="en-US" sz="36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Laboratory test results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3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7AA689-DAB0-AB49-D791-DCCBFC61801B}"/>
              </a:ext>
            </a:extLst>
          </p:cNvPr>
          <p:cNvSpPr txBox="1">
            <a:spLocks/>
          </p:cNvSpPr>
          <p:nvPr/>
        </p:nvSpPr>
        <p:spPr>
          <a:xfrm>
            <a:off x="888685" y="2203024"/>
            <a:ext cx="11086082" cy="4328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TSH: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TSH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T3: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T3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TT4: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TT4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T4U: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T4U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FTI: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FTI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TBG: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TBG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TSH_measured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TSH was measured.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T3_measured: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T3 was measured.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TT4_measured: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TT4 was measured.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T4U_measured: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T4U was measured.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FTI_measured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FTI was measured.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TBG_measured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TBG was measured.</a:t>
            </a:r>
          </a:p>
        </p:txBody>
      </p:sp>
      <p:pic>
        <p:nvPicPr>
          <p:cNvPr id="4" name="Graphic 3" descr="Test tubes with solid fill">
            <a:extLst>
              <a:ext uri="{FF2B5EF4-FFF2-40B4-BE49-F238E27FC236}">
                <a16:creationId xmlns:a16="http://schemas.microsoft.com/office/drawing/2014/main" id="{1CE79EC8-5D82-CCF3-628A-8D0047FC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97442" y="823716"/>
            <a:ext cx="3128528" cy="312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130710"/>
            <a:ext cx="11757535" cy="5727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Demographic information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Laboratory test results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Others</a:t>
            </a:r>
          </a:p>
          <a:p>
            <a:pPr algn="l">
              <a:lnSpc>
                <a:spcPct val="17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7AA689-DAB0-AB49-D791-DCCBFC61801B}"/>
              </a:ext>
            </a:extLst>
          </p:cNvPr>
          <p:cNvSpPr txBox="1">
            <a:spLocks/>
          </p:cNvSpPr>
          <p:nvPr/>
        </p:nvSpPr>
        <p:spPr>
          <a:xfrm>
            <a:off x="794591" y="4218039"/>
            <a:ext cx="11155350" cy="1430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Referral_source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String indicating the source of patient referral.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Target: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String indicating the medical diagnosis of hyperthyroidism.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Patient_id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String representing a unique identifier for each patient.</a:t>
            </a:r>
            <a:endParaRPr lang="en-IN" sz="200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Graphic 4" descr="Heartbeat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29970"/>
      </p:ext>
    </p:extLst>
  </p:cSld>
  <p:clrMapOvr>
    <a:masterClrMapping/>
  </p:clrMapOvr>
  <p:transition spd="slow">
    <p:wipe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340578" y="-1385803"/>
            <a:ext cx="10608204" cy="3252351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2647" h="15413138">
                <a:moveTo>
                  <a:pt x="11352" y="13197964"/>
                </a:moveTo>
                <a:cubicBezTo>
                  <a:pt x="-178039" y="10749516"/>
                  <a:pt x="2038482" y="1186622"/>
                  <a:pt x="3953698" y="111497"/>
                </a:cubicBezTo>
                <a:cubicBezTo>
                  <a:pt x="5868914" y="-963628"/>
                  <a:pt x="11502647" y="6073870"/>
                  <a:pt x="11502647" y="6747216"/>
                </a:cubicBezTo>
                <a:cubicBezTo>
                  <a:pt x="11502647" y="7420562"/>
                  <a:pt x="7005259" y="13727059"/>
                  <a:pt x="5090043" y="14802184"/>
                </a:cubicBezTo>
                <a:cubicBezTo>
                  <a:pt x="3174827" y="15877309"/>
                  <a:pt x="200743" y="15646412"/>
                  <a:pt x="11352" y="1319796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</a:t>
            </a: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summary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Primary emphasis on Multi-classification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 Variety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and Numeric Variables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Target Variable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Patient Identifier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Referral Source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Statistics with solid fill">
            <a:extLst>
              <a:ext uri="{FF2B5EF4-FFF2-40B4-BE49-F238E27FC236}">
                <a16:creationId xmlns:a16="http://schemas.microsoft.com/office/drawing/2014/main" id="{9C3A27A7-0C4C-87B3-8FBC-355F8EBC0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2561" y="996811"/>
            <a:ext cx="6565000" cy="6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B07933-AF9D-3CA6-5388-265A145B1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9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184" b="-5906"/>
          <a:stretch/>
        </p:blipFill>
        <p:spPr>
          <a:xfrm>
            <a:off x="-233751" y="-324091"/>
            <a:ext cx="12425751" cy="7604567"/>
          </a:xfrm>
          <a:custGeom>
            <a:avLst/>
            <a:gdLst>
              <a:gd name="connsiteX0" fmla="*/ 3507912 w 12425751"/>
              <a:gd name="connsiteY0" fmla="*/ 258 h 6732726"/>
              <a:gd name="connsiteX1" fmla="*/ 10064049 w 12425751"/>
              <a:gd name="connsiteY1" fmla="*/ 385907 h 6732726"/>
              <a:gd name="connsiteX2" fmla="*/ 11804156 w 12425751"/>
              <a:gd name="connsiteY2" fmla="*/ 3359683 h 6732726"/>
              <a:gd name="connsiteX3" fmla="*/ 1525405 w 12425751"/>
              <a:gd name="connsiteY3" fmla="*/ 6664526 h 6732726"/>
              <a:gd name="connsiteX4" fmla="*/ 64725 w 12425751"/>
              <a:gd name="connsiteY4" fmla="*/ 127663 h 6732726"/>
              <a:gd name="connsiteX5" fmla="*/ 3507912 w 12425751"/>
              <a:gd name="connsiteY5" fmla="*/ 258 h 67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25751" h="6732726">
                <a:moveTo>
                  <a:pt x="3507912" y="258"/>
                </a:moveTo>
                <a:cubicBezTo>
                  <a:pt x="5943332" y="-5466"/>
                  <a:pt x="8963478" y="82906"/>
                  <a:pt x="10064049" y="385907"/>
                </a:cubicBezTo>
                <a:cubicBezTo>
                  <a:pt x="12020621" y="924578"/>
                  <a:pt x="13227264" y="2313246"/>
                  <a:pt x="11804156" y="3359683"/>
                </a:cubicBezTo>
                <a:cubicBezTo>
                  <a:pt x="10381048" y="4406119"/>
                  <a:pt x="3481978" y="7203196"/>
                  <a:pt x="1525405" y="6664526"/>
                </a:cubicBezTo>
                <a:cubicBezTo>
                  <a:pt x="-431166" y="6125856"/>
                  <a:pt x="45347" y="268419"/>
                  <a:pt x="64725" y="127663"/>
                </a:cubicBezTo>
                <a:cubicBezTo>
                  <a:pt x="73203" y="66082"/>
                  <a:pt x="1613696" y="4709"/>
                  <a:pt x="3507912" y="258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110000" y="3246972"/>
            <a:ext cx="611382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0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5400" b="1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1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thruBlk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551920" y="625475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434465" y="568248"/>
            <a:ext cx="611382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5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A7CA8-2446-1C00-2E24-0A885AD7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3095" y="916116"/>
            <a:ext cx="5583587" cy="58980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DA6AF3-71D4-D5E8-E7D8-9E0C4938BCCF}"/>
              </a:ext>
            </a:extLst>
          </p:cNvPr>
          <p:cNvSpPr txBox="1">
            <a:spLocks/>
          </p:cNvSpPr>
          <p:nvPr/>
        </p:nvSpPr>
        <p:spPr>
          <a:xfrm>
            <a:off x="6403890" y="1215658"/>
            <a:ext cx="6312310" cy="4426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Duplicates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Heatmap – Null values</a:t>
            </a:r>
            <a:endParaRPr lang="en-US" sz="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Missing at Random (MAR)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Missing Not at Random (MNAR)</a:t>
            </a:r>
            <a:endParaRPr lang="en-IN" sz="3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4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561752" y="625475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434465" y="568248"/>
            <a:ext cx="611382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5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A7CA8-2446-1C00-2E24-0A885AD7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9902" y="1380717"/>
            <a:ext cx="4724398" cy="49904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DA6AF3-71D4-D5E8-E7D8-9E0C4938BCCF}"/>
              </a:ext>
            </a:extLst>
          </p:cNvPr>
          <p:cNvSpPr txBox="1">
            <a:spLocks/>
          </p:cNvSpPr>
          <p:nvPr/>
        </p:nvSpPr>
        <p:spPr>
          <a:xfrm>
            <a:off x="5527318" y="1215658"/>
            <a:ext cx="6680900" cy="4426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</a:t>
            </a:r>
            <a:r>
              <a:rPr lang="en-US" sz="24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Duplicates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Heatmap – Null values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Missing at Random (MAR)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Missing Not at Random (MNAR)</a:t>
            </a:r>
            <a:endParaRPr lang="en-IN" sz="2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88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672262" y="-288928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CDF243-F446-72C2-5BE2-5C65E1F95852}"/>
              </a:ext>
            </a:extLst>
          </p:cNvPr>
          <p:cNvSpPr txBox="1">
            <a:spLocks/>
          </p:cNvSpPr>
          <p:nvPr/>
        </p:nvSpPr>
        <p:spPr>
          <a:xfrm>
            <a:off x="434465" y="568248"/>
            <a:ext cx="611382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5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AE303D-0112-DAB6-A571-119B9B61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39" y="1311854"/>
            <a:ext cx="10346122" cy="50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thruBlk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3">
            <a:extLst>
              <a:ext uri="{FF2B5EF4-FFF2-40B4-BE49-F238E27FC236}">
                <a16:creationId xmlns:a16="http://schemas.microsoft.com/office/drawing/2014/main" id="{65D54328-BC5E-FFD8-EDC0-7DC9740F338C}"/>
              </a:ext>
            </a:extLst>
          </p:cNvPr>
          <p:cNvSpPr/>
          <p:nvPr/>
        </p:nvSpPr>
        <p:spPr>
          <a:xfrm rot="392418">
            <a:off x="78926" y="3238900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3459426-EB6C-CEE5-530B-D53923C18030}"/>
              </a:ext>
            </a:extLst>
          </p:cNvPr>
          <p:cNvSpPr/>
          <p:nvPr/>
        </p:nvSpPr>
        <p:spPr>
          <a:xfrm rot="10800000">
            <a:off x="11698661" y="6187731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DAA887-BF8F-646C-D9EA-1FCBED74A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4665005" y="-6854036"/>
            <a:ext cx="7713557" cy="816413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84BC8-63A1-125F-9761-3FCFA34CE67A}"/>
              </a:ext>
            </a:extLst>
          </p:cNvPr>
          <p:cNvSpPr txBox="1">
            <a:spLocks/>
          </p:cNvSpPr>
          <p:nvPr/>
        </p:nvSpPr>
        <p:spPr>
          <a:xfrm>
            <a:off x="380377" y="2208099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Hypothyroidism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2E5B01-4817-A39E-75FF-D0D0A5A1C545}"/>
              </a:ext>
            </a:extLst>
          </p:cNvPr>
          <p:cNvSpPr txBox="1">
            <a:spLocks/>
          </p:cNvSpPr>
          <p:nvPr/>
        </p:nvSpPr>
        <p:spPr>
          <a:xfrm>
            <a:off x="380377" y="3338585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“Underactive thyroid”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Low level hormone release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0A7E0E8-D4AF-64C5-405A-DC6DA26ADA90}"/>
              </a:ext>
            </a:extLst>
          </p:cNvPr>
          <p:cNvSpPr txBox="1">
            <a:spLocks/>
          </p:cNvSpPr>
          <p:nvPr/>
        </p:nvSpPr>
        <p:spPr>
          <a:xfrm>
            <a:off x="380377" y="4230750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Hyperthyroidism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B9B7A85-D491-FF26-7A6E-F1393B1AB021}"/>
              </a:ext>
            </a:extLst>
          </p:cNvPr>
          <p:cNvSpPr txBox="1">
            <a:spLocks/>
          </p:cNvSpPr>
          <p:nvPr/>
        </p:nvSpPr>
        <p:spPr>
          <a:xfrm>
            <a:off x="380377" y="5599447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“Overactive thyroid”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High level hormone release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2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5D78ACDA-B706-513A-6436-06D3FCF6655E}"/>
              </a:ext>
            </a:extLst>
          </p:cNvPr>
          <p:cNvSpPr/>
          <p:nvPr/>
        </p:nvSpPr>
        <p:spPr>
          <a:xfrm rot="392418">
            <a:off x="6072243" y="1134262"/>
            <a:ext cx="4899082" cy="356027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01313 w 11699017"/>
              <a:gd name="connsiteY0" fmla="*/ 8404945 h 12395977"/>
              <a:gd name="connsiteX1" fmla="*/ 3998158 w 11699017"/>
              <a:gd name="connsiteY1" fmla="*/ 70201 h 12395977"/>
              <a:gd name="connsiteX2" fmla="*/ 11699017 w 11699017"/>
              <a:gd name="connsiteY2" fmla="*/ 4390802 h 12395977"/>
              <a:gd name="connsiteX3" fmla="*/ 7896586 w 11699017"/>
              <a:gd name="connsiteY3" fmla="*/ 12285821 h 12395977"/>
              <a:gd name="connsiteX4" fmla="*/ 101313 w 11699017"/>
              <a:gd name="connsiteY4" fmla="*/ 8404945 h 12395977"/>
              <a:gd name="connsiteX0" fmla="*/ 95286 w 10431224"/>
              <a:gd name="connsiteY0" fmla="*/ 8427294 h 12438326"/>
              <a:gd name="connsiteX1" fmla="*/ 3992131 w 10431224"/>
              <a:gd name="connsiteY1" fmla="*/ 92550 h 12438326"/>
              <a:gd name="connsiteX2" fmla="*/ 10431225 w 10431224"/>
              <a:gd name="connsiteY2" fmla="*/ 3972222 h 12438326"/>
              <a:gd name="connsiteX3" fmla="*/ 7890559 w 10431224"/>
              <a:gd name="connsiteY3" fmla="*/ 12308170 h 12438326"/>
              <a:gd name="connsiteX4" fmla="*/ 95286 w 10431224"/>
              <a:gd name="connsiteY4" fmla="*/ 8427294 h 12438326"/>
              <a:gd name="connsiteX0" fmla="*/ 138625 w 10474563"/>
              <a:gd name="connsiteY0" fmla="*/ 10267355 h 14291254"/>
              <a:gd name="connsiteX1" fmla="*/ 3498575 w 10474563"/>
              <a:gd name="connsiteY1" fmla="*/ 65347 h 14291254"/>
              <a:gd name="connsiteX2" fmla="*/ 10474564 w 10474563"/>
              <a:gd name="connsiteY2" fmla="*/ 5812283 h 14291254"/>
              <a:gd name="connsiteX3" fmla="*/ 7933898 w 10474563"/>
              <a:gd name="connsiteY3" fmla="*/ 14148231 h 14291254"/>
              <a:gd name="connsiteX4" fmla="*/ 138625 w 10474563"/>
              <a:gd name="connsiteY4" fmla="*/ 10267355 h 14291254"/>
              <a:gd name="connsiteX0" fmla="*/ 76120 w 13361140"/>
              <a:gd name="connsiteY0" fmla="*/ 9270100 h 14195795"/>
              <a:gd name="connsiteX1" fmla="*/ 6385152 w 13361140"/>
              <a:gd name="connsiteY1" fmla="*/ 41714 h 14195795"/>
              <a:gd name="connsiteX2" fmla="*/ 13361141 w 13361140"/>
              <a:gd name="connsiteY2" fmla="*/ 5788650 h 14195795"/>
              <a:gd name="connsiteX3" fmla="*/ 10820475 w 13361140"/>
              <a:gd name="connsiteY3" fmla="*/ 14124598 h 14195795"/>
              <a:gd name="connsiteX4" fmla="*/ 76120 w 13361140"/>
              <a:gd name="connsiteY4" fmla="*/ 9270100 h 1419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61140" h="14195795">
                <a:moveTo>
                  <a:pt x="76120" y="9270100"/>
                </a:moveTo>
                <a:cubicBezTo>
                  <a:pt x="-663100" y="6922953"/>
                  <a:pt x="4170982" y="621956"/>
                  <a:pt x="6385152" y="41714"/>
                </a:cubicBezTo>
                <a:cubicBezTo>
                  <a:pt x="8599322" y="-538528"/>
                  <a:pt x="13361141" y="5115304"/>
                  <a:pt x="13361141" y="5788650"/>
                </a:cubicBezTo>
                <a:cubicBezTo>
                  <a:pt x="13361141" y="6461996"/>
                  <a:pt x="13034645" y="13544356"/>
                  <a:pt x="10820475" y="14124598"/>
                </a:cubicBezTo>
                <a:cubicBezTo>
                  <a:pt x="8606305" y="14704840"/>
                  <a:pt x="815340" y="11617247"/>
                  <a:pt x="76120" y="927010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 descr="6 Common Thyroid Problems and Diseases">
            <a:extLst>
              <a:ext uri="{FF2B5EF4-FFF2-40B4-BE49-F238E27FC236}">
                <a16:creationId xmlns:a16="http://schemas.microsoft.com/office/drawing/2014/main" id="{F9D2F190-EE8E-D6CD-7946-06E717AC5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52" b="29813"/>
          <a:stretch/>
        </p:blipFill>
        <p:spPr bwMode="auto">
          <a:xfrm>
            <a:off x="-1694808" y="176373"/>
            <a:ext cx="7381547" cy="204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E5459E-CDD9-BB0E-6C4A-59CB008516BF}"/>
              </a:ext>
            </a:extLst>
          </p:cNvPr>
          <p:cNvCxnSpPr>
            <a:cxnSpLocks/>
          </p:cNvCxnSpPr>
          <p:nvPr/>
        </p:nvCxnSpPr>
        <p:spPr>
          <a:xfrm>
            <a:off x="2365208" y="1634675"/>
            <a:ext cx="3874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521D7125-FC64-1CC5-C04A-1EC97096D7CE}"/>
              </a:ext>
            </a:extLst>
          </p:cNvPr>
          <p:cNvSpPr txBox="1">
            <a:spLocks/>
          </p:cNvSpPr>
          <p:nvPr/>
        </p:nvSpPr>
        <p:spPr>
          <a:xfrm>
            <a:off x="2752615" y="1267855"/>
            <a:ext cx="1813238" cy="5258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</a:t>
            </a:r>
            <a:r>
              <a:rPr lang="en-IN" sz="20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hyroid</a:t>
            </a: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gland</a:t>
            </a:r>
          </a:p>
        </p:txBody>
      </p:sp>
    </p:spTree>
    <p:extLst>
      <p:ext uri="{BB962C8B-B14F-4D97-AF65-F5344CB8AC3E}">
        <p14:creationId xmlns:p14="http://schemas.microsoft.com/office/powerpoint/2010/main" val="9276259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908238" y="1009510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0290D8-8C34-EDE9-C081-1B62EF7CB2FB}"/>
              </a:ext>
            </a:extLst>
          </p:cNvPr>
          <p:cNvSpPr txBox="1">
            <a:spLocks/>
          </p:cNvSpPr>
          <p:nvPr/>
        </p:nvSpPr>
        <p:spPr>
          <a:xfrm>
            <a:off x="434465" y="533748"/>
            <a:ext cx="1082347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|</a:t>
            </a:r>
            <a:r>
              <a:rPr lang="fr-F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Distribution</a:t>
            </a:r>
            <a:endParaRPr lang="en-IN" sz="600" b="1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2BF8A-5657-C23B-E7BD-652A60C5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42" y="1434092"/>
            <a:ext cx="9910916" cy="52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59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514946" y="866796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0290D8-8C34-EDE9-C081-1B62EF7CB2FB}"/>
              </a:ext>
            </a:extLst>
          </p:cNvPr>
          <p:cNvSpPr txBox="1">
            <a:spLocks/>
          </p:cNvSpPr>
          <p:nvPr/>
        </p:nvSpPr>
        <p:spPr>
          <a:xfrm>
            <a:off x="434465" y="533748"/>
            <a:ext cx="1082347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|</a:t>
            </a:r>
            <a:r>
              <a:rPr lang="fr-F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Distribution</a:t>
            </a:r>
            <a:endParaRPr lang="en-IN" sz="600" b="1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0F01EDEB-3D87-2CDA-A1CA-2474AD5BFDD4}"/>
              </a:ext>
            </a:extLst>
          </p:cNvPr>
          <p:cNvSpPr/>
          <p:nvPr/>
        </p:nvSpPr>
        <p:spPr>
          <a:xfrm>
            <a:off x="766469" y="2053152"/>
            <a:ext cx="4561433" cy="1608843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F9E98D-F144-7A15-DB3D-30462A6C423C}"/>
              </a:ext>
            </a:extLst>
          </p:cNvPr>
          <p:cNvSpPr txBox="1">
            <a:spLocks/>
          </p:cNvSpPr>
          <p:nvPr/>
        </p:nvSpPr>
        <p:spPr>
          <a:xfrm>
            <a:off x="756686" y="1797560"/>
            <a:ext cx="4503533" cy="727872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68064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234369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576874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0 h 461457"/>
              <a:gd name="connsiteX1" fmla="*/ 10750690 w 11527153"/>
              <a:gd name="connsiteY1" fmla="*/ 315054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27153"/>
              <a:gd name="connsiteY0" fmla="*/ 0 h 461457"/>
              <a:gd name="connsiteX1" fmla="*/ 11399136 w 11527153"/>
              <a:gd name="connsiteY1" fmla="*/ 111402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27153"/>
              <a:gd name="connsiteY0" fmla="*/ 0 h 676504"/>
              <a:gd name="connsiteX1" fmla="*/ 11399135 w 11527153"/>
              <a:gd name="connsiteY1" fmla="*/ 676503 h 676504"/>
              <a:gd name="connsiteX2" fmla="*/ 11527153 w 11527153"/>
              <a:gd name="connsiteY2" fmla="*/ 410569 h 676504"/>
              <a:gd name="connsiteX3" fmla="*/ 0 w 11527153"/>
              <a:gd name="connsiteY3" fmla="*/ 461457 h 676504"/>
              <a:gd name="connsiteX4" fmla="*/ 88491 w 11527153"/>
              <a:gd name="connsiteY4" fmla="*/ 0 h 676504"/>
              <a:gd name="connsiteX0" fmla="*/ 88491 w 11468202"/>
              <a:gd name="connsiteY0" fmla="*/ 0 h 676503"/>
              <a:gd name="connsiteX1" fmla="*/ 11399135 w 11468202"/>
              <a:gd name="connsiteY1" fmla="*/ 676503 h 676503"/>
              <a:gd name="connsiteX2" fmla="*/ 11468202 w 11468202"/>
              <a:gd name="connsiteY2" fmla="*/ 226086 h 676503"/>
              <a:gd name="connsiteX3" fmla="*/ 0 w 11468202"/>
              <a:gd name="connsiteY3" fmla="*/ 461457 h 676503"/>
              <a:gd name="connsiteX4" fmla="*/ 88491 w 11468202"/>
              <a:gd name="connsiteY4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8202" h="676503">
                <a:moveTo>
                  <a:pt x="88491" y="0"/>
                </a:moveTo>
                <a:cubicBezTo>
                  <a:pt x="2216413" y="129054"/>
                  <a:pt x="4403285" y="177898"/>
                  <a:pt x="6531207" y="306952"/>
                </a:cubicBezTo>
                <a:cubicBezTo>
                  <a:pt x="9539167" y="454199"/>
                  <a:pt x="9776492" y="553319"/>
                  <a:pt x="11399135" y="676503"/>
                </a:cubicBezTo>
                <a:lnTo>
                  <a:pt x="11468202" y="226086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TSH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B933F3-7346-15AE-885B-1C1723A23B5C}"/>
              </a:ext>
            </a:extLst>
          </p:cNvPr>
          <p:cNvSpPr txBox="1">
            <a:spLocks/>
          </p:cNvSpPr>
          <p:nvPr/>
        </p:nvSpPr>
        <p:spPr>
          <a:xfrm>
            <a:off x="806994" y="2255736"/>
            <a:ext cx="4402919" cy="12113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Heavily right-skewed, with the majority of values clustered below 5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mU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/L.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few outliers exist - very high TSH levels.</a:t>
            </a:r>
          </a:p>
        </p:txBody>
      </p:sp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BEB7FEA5-E794-B6FC-8928-88EB3FC2EEDA}"/>
              </a:ext>
            </a:extLst>
          </p:cNvPr>
          <p:cNvSpPr/>
          <p:nvPr/>
        </p:nvSpPr>
        <p:spPr>
          <a:xfrm>
            <a:off x="6375006" y="3496933"/>
            <a:ext cx="4561433" cy="1087579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A2FFD0-3A1C-E204-4E39-24E302B3E4D2}"/>
              </a:ext>
            </a:extLst>
          </p:cNvPr>
          <p:cNvSpPr txBox="1">
            <a:spLocks/>
          </p:cNvSpPr>
          <p:nvPr/>
        </p:nvSpPr>
        <p:spPr>
          <a:xfrm>
            <a:off x="6432906" y="3237493"/>
            <a:ext cx="4503533" cy="612054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68064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234369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576874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0 h 461457"/>
              <a:gd name="connsiteX1" fmla="*/ 10750690 w 11527153"/>
              <a:gd name="connsiteY1" fmla="*/ 315054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27153"/>
              <a:gd name="connsiteY0" fmla="*/ 0 h 461457"/>
              <a:gd name="connsiteX1" fmla="*/ 11399136 w 11527153"/>
              <a:gd name="connsiteY1" fmla="*/ 111402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27153"/>
              <a:gd name="connsiteY0" fmla="*/ 0 h 676504"/>
              <a:gd name="connsiteX1" fmla="*/ 11399135 w 11527153"/>
              <a:gd name="connsiteY1" fmla="*/ 676503 h 676504"/>
              <a:gd name="connsiteX2" fmla="*/ 11527153 w 11527153"/>
              <a:gd name="connsiteY2" fmla="*/ 410569 h 676504"/>
              <a:gd name="connsiteX3" fmla="*/ 0 w 11527153"/>
              <a:gd name="connsiteY3" fmla="*/ 461457 h 676504"/>
              <a:gd name="connsiteX4" fmla="*/ 88491 w 11527153"/>
              <a:gd name="connsiteY4" fmla="*/ 0 h 676504"/>
              <a:gd name="connsiteX0" fmla="*/ 88491 w 11468202"/>
              <a:gd name="connsiteY0" fmla="*/ 0 h 676503"/>
              <a:gd name="connsiteX1" fmla="*/ 11399135 w 11468202"/>
              <a:gd name="connsiteY1" fmla="*/ 676503 h 676503"/>
              <a:gd name="connsiteX2" fmla="*/ 11468202 w 11468202"/>
              <a:gd name="connsiteY2" fmla="*/ 226086 h 676503"/>
              <a:gd name="connsiteX3" fmla="*/ 0 w 11468202"/>
              <a:gd name="connsiteY3" fmla="*/ 461457 h 676503"/>
              <a:gd name="connsiteX4" fmla="*/ 88491 w 11468202"/>
              <a:gd name="connsiteY4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8202" h="676503">
                <a:moveTo>
                  <a:pt x="88491" y="0"/>
                </a:moveTo>
                <a:cubicBezTo>
                  <a:pt x="2216413" y="129054"/>
                  <a:pt x="4403285" y="177898"/>
                  <a:pt x="6531207" y="306952"/>
                </a:cubicBezTo>
                <a:cubicBezTo>
                  <a:pt x="9539167" y="454199"/>
                  <a:pt x="9776492" y="553319"/>
                  <a:pt x="11399135" y="676503"/>
                </a:cubicBezTo>
                <a:lnTo>
                  <a:pt x="11468202" y="226086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TT4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BA76E56-0C26-FD39-6BD3-10C06DE2EFF7}"/>
              </a:ext>
            </a:extLst>
          </p:cNvPr>
          <p:cNvSpPr txBox="1">
            <a:spLocks/>
          </p:cNvSpPr>
          <p:nvPr/>
        </p:nvSpPr>
        <p:spPr>
          <a:xfrm>
            <a:off x="6392380" y="3496934"/>
            <a:ext cx="4402919" cy="9125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Slightly right-skewed, with most values falling between 80 and 120 ng/dL.</a:t>
            </a:r>
          </a:p>
        </p:txBody>
      </p:sp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A418EEAE-593F-218A-D3CD-138063A818C9}"/>
              </a:ext>
            </a:extLst>
          </p:cNvPr>
          <p:cNvSpPr/>
          <p:nvPr/>
        </p:nvSpPr>
        <p:spPr>
          <a:xfrm>
            <a:off x="749095" y="4204485"/>
            <a:ext cx="5221376" cy="2306547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A862A9D-6F55-F5E0-8871-93B93AAFE05A}"/>
              </a:ext>
            </a:extLst>
          </p:cNvPr>
          <p:cNvSpPr txBox="1">
            <a:spLocks/>
          </p:cNvSpPr>
          <p:nvPr/>
        </p:nvSpPr>
        <p:spPr>
          <a:xfrm>
            <a:off x="766469" y="3979319"/>
            <a:ext cx="5204002" cy="735796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68064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234369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576874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0 h 461457"/>
              <a:gd name="connsiteX1" fmla="*/ 10750690 w 11527153"/>
              <a:gd name="connsiteY1" fmla="*/ 315054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27153"/>
              <a:gd name="connsiteY0" fmla="*/ 0 h 461457"/>
              <a:gd name="connsiteX1" fmla="*/ 11399136 w 11527153"/>
              <a:gd name="connsiteY1" fmla="*/ 111402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27153"/>
              <a:gd name="connsiteY0" fmla="*/ 0 h 676504"/>
              <a:gd name="connsiteX1" fmla="*/ 11399135 w 11527153"/>
              <a:gd name="connsiteY1" fmla="*/ 676503 h 676504"/>
              <a:gd name="connsiteX2" fmla="*/ 11527153 w 11527153"/>
              <a:gd name="connsiteY2" fmla="*/ 410569 h 676504"/>
              <a:gd name="connsiteX3" fmla="*/ 0 w 11527153"/>
              <a:gd name="connsiteY3" fmla="*/ 461457 h 676504"/>
              <a:gd name="connsiteX4" fmla="*/ 88491 w 11527153"/>
              <a:gd name="connsiteY4" fmla="*/ 0 h 676504"/>
              <a:gd name="connsiteX0" fmla="*/ 88491 w 11468202"/>
              <a:gd name="connsiteY0" fmla="*/ 0 h 676503"/>
              <a:gd name="connsiteX1" fmla="*/ 11399135 w 11468202"/>
              <a:gd name="connsiteY1" fmla="*/ 676503 h 676503"/>
              <a:gd name="connsiteX2" fmla="*/ 11468202 w 11468202"/>
              <a:gd name="connsiteY2" fmla="*/ 226086 h 676503"/>
              <a:gd name="connsiteX3" fmla="*/ 0 w 11468202"/>
              <a:gd name="connsiteY3" fmla="*/ 461457 h 676503"/>
              <a:gd name="connsiteX4" fmla="*/ 88491 w 11468202"/>
              <a:gd name="connsiteY4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8202" h="676503">
                <a:moveTo>
                  <a:pt x="88491" y="0"/>
                </a:moveTo>
                <a:cubicBezTo>
                  <a:pt x="2216413" y="129054"/>
                  <a:pt x="4403285" y="177898"/>
                  <a:pt x="6531207" y="306952"/>
                </a:cubicBezTo>
                <a:cubicBezTo>
                  <a:pt x="9539167" y="454199"/>
                  <a:pt x="9776492" y="553319"/>
                  <a:pt x="11399135" y="676503"/>
                </a:cubicBezTo>
                <a:lnTo>
                  <a:pt x="11468202" y="226086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T3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CD59446-1AA9-F353-721C-24102E132EEE}"/>
              </a:ext>
            </a:extLst>
          </p:cNvPr>
          <p:cNvSpPr txBox="1">
            <a:spLocks/>
          </p:cNvSpPr>
          <p:nvPr/>
        </p:nvSpPr>
        <p:spPr>
          <a:xfrm>
            <a:off x="756686" y="4921796"/>
            <a:ext cx="5221376" cy="14625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Approximately normal, centered around 1.5 ng/dL.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spread is relatively narrow, suggesting most individuals have T3 levels within a typical range.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Few outliers exists - very low or high T3 levels.</a:t>
            </a:r>
          </a:p>
        </p:txBody>
      </p: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C0DECF6A-1CCB-18C5-46FA-468C73C49AE9}"/>
              </a:ext>
            </a:extLst>
          </p:cNvPr>
          <p:cNvSpPr/>
          <p:nvPr/>
        </p:nvSpPr>
        <p:spPr>
          <a:xfrm>
            <a:off x="7105344" y="5184400"/>
            <a:ext cx="4561433" cy="1336033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728A0FF-8EB4-3953-07AF-076CE59051CE}"/>
              </a:ext>
            </a:extLst>
          </p:cNvPr>
          <p:cNvSpPr txBox="1">
            <a:spLocks/>
          </p:cNvSpPr>
          <p:nvPr/>
        </p:nvSpPr>
        <p:spPr>
          <a:xfrm>
            <a:off x="7134293" y="4921796"/>
            <a:ext cx="4503533" cy="649712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68064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234369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576874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0 h 461457"/>
              <a:gd name="connsiteX1" fmla="*/ 10750690 w 11527153"/>
              <a:gd name="connsiteY1" fmla="*/ 315054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27153"/>
              <a:gd name="connsiteY0" fmla="*/ 0 h 461457"/>
              <a:gd name="connsiteX1" fmla="*/ 11399136 w 11527153"/>
              <a:gd name="connsiteY1" fmla="*/ 111402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27153"/>
              <a:gd name="connsiteY0" fmla="*/ 0 h 676504"/>
              <a:gd name="connsiteX1" fmla="*/ 11399135 w 11527153"/>
              <a:gd name="connsiteY1" fmla="*/ 676503 h 676504"/>
              <a:gd name="connsiteX2" fmla="*/ 11527153 w 11527153"/>
              <a:gd name="connsiteY2" fmla="*/ 410569 h 676504"/>
              <a:gd name="connsiteX3" fmla="*/ 0 w 11527153"/>
              <a:gd name="connsiteY3" fmla="*/ 461457 h 676504"/>
              <a:gd name="connsiteX4" fmla="*/ 88491 w 11527153"/>
              <a:gd name="connsiteY4" fmla="*/ 0 h 676504"/>
              <a:gd name="connsiteX0" fmla="*/ 88491 w 11468202"/>
              <a:gd name="connsiteY0" fmla="*/ 0 h 676503"/>
              <a:gd name="connsiteX1" fmla="*/ 11399135 w 11468202"/>
              <a:gd name="connsiteY1" fmla="*/ 676503 h 676503"/>
              <a:gd name="connsiteX2" fmla="*/ 11468202 w 11468202"/>
              <a:gd name="connsiteY2" fmla="*/ 226086 h 676503"/>
              <a:gd name="connsiteX3" fmla="*/ 0 w 11468202"/>
              <a:gd name="connsiteY3" fmla="*/ 461457 h 676503"/>
              <a:gd name="connsiteX4" fmla="*/ 88491 w 11468202"/>
              <a:gd name="connsiteY4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8202" h="676503">
                <a:moveTo>
                  <a:pt x="88491" y="0"/>
                </a:moveTo>
                <a:cubicBezTo>
                  <a:pt x="2216413" y="129054"/>
                  <a:pt x="4403285" y="177898"/>
                  <a:pt x="6531207" y="306952"/>
                </a:cubicBezTo>
                <a:cubicBezTo>
                  <a:pt x="9539167" y="454199"/>
                  <a:pt x="9776492" y="553319"/>
                  <a:pt x="11399135" y="676503"/>
                </a:cubicBezTo>
                <a:lnTo>
                  <a:pt x="11468202" y="226086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FTI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A1DD15-7406-75DB-9700-34220E9D0602}"/>
              </a:ext>
            </a:extLst>
          </p:cNvPr>
          <p:cNvSpPr txBox="1">
            <a:spLocks/>
          </p:cNvSpPr>
          <p:nvPr/>
        </p:nvSpPr>
        <p:spPr>
          <a:xfrm>
            <a:off x="7105344" y="5349080"/>
            <a:ext cx="4402919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Slightly right-skewed, mirroring the TT4 distribution.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Most values - 100 &gt;= 140.</a:t>
            </a:r>
          </a:p>
        </p:txBody>
      </p:sp>
      <p:sp>
        <p:nvSpPr>
          <p:cNvPr id="27" name="Rectangle: Rounded Corners 10">
            <a:extLst>
              <a:ext uri="{FF2B5EF4-FFF2-40B4-BE49-F238E27FC236}">
                <a16:creationId xmlns:a16="http://schemas.microsoft.com/office/drawing/2014/main" id="{31E0CABA-4FD3-ACCA-8F15-662219C7D95C}"/>
              </a:ext>
            </a:extLst>
          </p:cNvPr>
          <p:cNvSpPr/>
          <p:nvPr/>
        </p:nvSpPr>
        <p:spPr>
          <a:xfrm>
            <a:off x="7196102" y="1572148"/>
            <a:ext cx="4561433" cy="1346086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878E541-56C2-D8AD-CBFD-4C1726CA03E2}"/>
              </a:ext>
            </a:extLst>
          </p:cNvPr>
          <p:cNvSpPr txBox="1">
            <a:spLocks/>
          </p:cNvSpPr>
          <p:nvPr/>
        </p:nvSpPr>
        <p:spPr>
          <a:xfrm>
            <a:off x="7209543" y="1422743"/>
            <a:ext cx="4503533" cy="614418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68064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234369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576874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0 h 461457"/>
              <a:gd name="connsiteX1" fmla="*/ 10750690 w 11527153"/>
              <a:gd name="connsiteY1" fmla="*/ 315054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27153"/>
              <a:gd name="connsiteY0" fmla="*/ 0 h 461457"/>
              <a:gd name="connsiteX1" fmla="*/ 11399136 w 11527153"/>
              <a:gd name="connsiteY1" fmla="*/ 111402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27153"/>
              <a:gd name="connsiteY0" fmla="*/ 0 h 676504"/>
              <a:gd name="connsiteX1" fmla="*/ 11399135 w 11527153"/>
              <a:gd name="connsiteY1" fmla="*/ 676503 h 676504"/>
              <a:gd name="connsiteX2" fmla="*/ 11527153 w 11527153"/>
              <a:gd name="connsiteY2" fmla="*/ 410569 h 676504"/>
              <a:gd name="connsiteX3" fmla="*/ 0 w 11527153"/>
              <a:gd name="connsiteY3" fmla="*/ 461457 h 676504"/>
              <a:gd name="connsiteX4" fmla="*/ 88491 w 11527153"/>
              <a:gd name="connsiteY4" fmla="*/ 0 h 676504"/>
              <a:gd name="connsiteX0" fmla="*/ 88491 w 11468202"/>
              <a:gd name="connsiteY0" fmla="*/ 0 h 676503"/>
              <a:gd name="connsiteX1" fmla="*/ 11399135 w 11468202"/>
              <a:gd name="connsiteY1" fmla="*/ 676503 h 676503"/>
              <a:gd name="connsiteX2" fmla="*/ 11468202 w 11468202"/>
              <a:gd name="connsiteY2" fmla="*/ 226086 h 676503"/>
              <a:gd name="connsiteX3" fmla="*/ 0 w 11468202"/>
              <a:gd name="connsiteY3" fmla="*/ 461457 h 676503"/>
              <a:gd name="connsiteX4" fmla="*/ 88491 w 11468202"/>
              <a:gd name="connsiteY4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8202" h="676503">
                <a:moveTo>
                  <a:pt x="88491" y="0"/>
                </a:moveTo>
                <a:cubicBezTo>
                  <a:pt x="2216413" y="129054"/>
                  <a:pt x="4403285" y="177898"/>
                  <a:pt x="6531207" y="306952"/>
                </a:cubicBezTo>
                <a:cubicBezTo>
                  <a:pt x="9539167" y="454199"/>
                  <a:pt x="9776492" y="553319"/>
                  <a:pt x="11399135" y="676503"/>
                </a:cubicBezTo>
                <a:lnTo>
                  <a:pt x="11468202" y="226086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T4U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BE839D9-7363-562A-6467-C61426685165}"/>
              </a:ext>
            </a:extLst>
          </p:cNvPr>
          <p:cNvSpPr txBox="1">
            <a:spLocks/>
          </p:cNvSpPr>
          <p:nvPr/>
        </p:nvSpPr>
        <p:spPr>
          <a:xfrm>
            <a:off x="7263858" y="2191853"/>
            <a:ext cx="4402919" cy="7118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Roughly normal, centered around 0.9.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spread is relatively narrow, similar to T3.</a:t>
            </a:r>
          </a:p>
        </p:txBody>
      </p:sp>
    </p:spTree>
    <p:extLst>
      <p:ext uri="{BB962C8B-B14F-4D97-AF65-F5344CB8AC3E}">
        <p14:creationId xmlns:p14="http://schemas.microsoft.com/office/powerpoint/2010/main" val="255531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554275" y="477990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2A053F-CE10-4512-8236-5D64070DB6AF}"/>
              </a:ext>
            </a:extLst>
          </p:cNvPr>
          <p:cNvSpPr txBox="1">
            <a:spLocks/>
          </p:cNvSpPr>
          <p:nvPr/>
        </p:nvSpPr>
        <p:spPr>
          <a:xfrm>
            <a:off x="6795233" y="1269936"/>
            <a:ext cx="5154705" cy="4586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Dropped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features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TBG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US" sz="2800" i="1" dirty="0" err="1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patient_id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50000"/>
              </a:lnSpc>
            </a:pPr>
            <a:endParaRPr lang="en-US" sz="10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Handled Missing values</a:t>
            </a:r>
          </a:p>
          <a:p>
            <a:pPr algn="l">
              <a:lnSpc>
                <a:spcPct val="150000"/>
              </a:lnSpc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Mean: T3, T4U</a:t>
            </a:r>
          </a:p>
          <a:p>
            <a:pPr algn="l">
              <a:lnSpc>
                <a:spcPct val="150000"/>
              </a:lnSpc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Mode: Sex</a:t>
            </a:r>
          </a:p>
          <a:p>
            <a:pPr algn="l">
              <a:lnSpc>
                <a:spcPct val="150000"/>
              </a:lnSpc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Median: TSH, TT4, FTI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0290D8-8C34-EDE9-C081-1B62EF7CB2FB}"/>
              </a:ext>
            </a:extLst>
          </p:cNvPr>
          <p:cNvSpPr txBox="1">
            <a:spLocks/>
          </p:cNvSpPr>
          <p:nvPr/>
        </p:nvSpPr>
        <p:spPr>
          <a:xfrm>
            <a:off x="434465" y="533748"/>
            <a:ext cx="1082347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|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Outcome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526DC-58EC-393D-C977-7B6F5C2BE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9177" y="967874"/>
            <a:ext cx="5431139" cy="57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8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554275" y="477990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0290D8-8C34-EDE9-C081-1B62EF7CB2FB}"/>
              </a:ext>
            </a:extLst>
          </p:cNvPr>
          <p:cNvSpPr txBox="1">
            <a:spLocks/>
          </p:cNvSpPr>
          <p:nvPr/>
        </p:nvSpPr>
        <p:spPr>
          <a:xfrm>
            <a:off x="434465" y="533748"/>
            <a:ext cx="1082347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|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Outcome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DAD20-4D56-5351-24CC-0C3AA708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25" y="1057328"/>
            <a:ext cx="10361949" cy="547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1055353" y="-209698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434465" y="2875169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Exploratory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Analysis</a:t>
            </a: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61DF76FE-E159-97D8-791A-4E1CAE6B8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1916" y="304084"/>
            <a:ext cx="3204145" cy="32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813293" y="532191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b="0" dirty="0">
              <a:solidFill>
                <a:srgbClr val="EEFFFF"/>
              </a:solidFill>
              <a:effectLst/>
              <a:highlight>
                <a:srgbClr val="212121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Exploratory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Analysis</a:t>
            </a:r>
            <a:endParaRPr lang="en-IN" sz="1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6F0079-045F-4A1C-3697-32CE172F0065}"/>
              </a:ext>
            </a:extLst>
          </p:cNvPr>
          <p:cNvSpPr txBox="1">
            <a:spLocks/>
          </p:cNvSpPr>
          <p:nvPr/>
        </p:nvSpPr>
        <p:spPr>
          <a:xfrm>
            <a:off x="434465" y="1400072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Outlier Detection</a:t>
            </a:r>
            <a:endParaRPr lang="en-IN" sz="3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79A7EC-ECDE-63A6-2E78-64376C741AC1}"/>
              </a:ext>
            </a:extLst>
          </p:cNvPr>
          <p:cNvSpPr txBox="1">
            <a:spLocks/>
          </p:cNvSpPr>
          <p:nvPr/>
        </p:nvSpPr>
        <p:spPr>
          <a:xfrm>
            <a:off x="1077626" y="4069903"/>
            <a:ext cx="10679909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sz="2400" i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Age –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Max. value of 65526 years &amp; a Min. value of 1 year.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 Sigma rule – Normally distributed (roughly)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7368 × 29 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0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Exploratory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Analysis</a:t>
            </a:r>
            <a:endParaRPr lang="en-IN" sz="1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D7AA09-ADD6-2CEB-7A47-C27D8E58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3" y="905551"/>
            <a:ext cx="11515474" cy="57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5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01055" y="0"/>
            <a:ext cx="12191999" cy="685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"-" indicates no condition requiring comment. 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"X|Y" is interpreted as "consistent with X, but more likely Y". 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Letter	Diagnosis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------	---------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hyperthyroid conditions: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A	hyperthyroid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B	T3 toxic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C	toxic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D	secondary toxic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hypothyroid conditions: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E	hypothyroid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F	primary hypothyroid</a:t>
            </a:r>
          </a:p>
          <a:p>
            <a:pPr algn="l">
              <a:lnSpc>
                <a:spcPct val="170000"/>
              </a:lnSpc>
            </a:pPr>
            <a:endParaRPr lang="en-US" sz="1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93BBBB-DC6D-CDEC-0702-35BBF2761CA0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Exploratory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Analysis</a:t>
            </a:r>
            <a:endParaRPr lang="en-IN" sz="1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081081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0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86058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G	compensated hypothyroid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H	secondary hypothyroid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binding protein: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I	increased binding protein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J	decreased binding protein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general health:</a:t>
            </a: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K	concurrent non-thyroidal illness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replacement therapy:</a:t>
            </a: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L	consistent with replacement therapy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M	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underreplaced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59590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34298" y="-991121"/>
            <a:ext cx="12167170" cy="68585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N	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overreplaced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antithyroid treatment:</a:t>
            </a: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O	antithyroid drugs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P	I131 treatment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Q	surgery</a:t>
            </a: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miscellaneous:</a:t>
            </a: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R	discordant assay results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S	elevated TBG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T	elevated thyroid hormones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99687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alf Frame 18">
            <a:extLst>
              <a:ext uri="{FF2B5EF4-FFF2-40B4-BE49-F238E27FC236}">
                <a16:creationId xmlns:a16="http://schemas.microsoft.com/office/drawing/2014/main" id="{23459426-EB6C-CEE5-530B-D53923C18030}"/>
              </a:ext>
            </a:extLst>
          </p:cNvPr>
          <p:cNvSpPr/>
          <p:nvPr/>
        </p:nvSpPr>
        <p:spPr>
          <a:xfrm rot="10800000">
            <a:off x="11698661" y="6187731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DAA887-BF8F-646C-D9EA-1FCBED74A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4665005" y="-6854036"/>
            <a:ext cx="7713557" cy="816413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84BC8-63A1-125F-9761-3FCFA34CE67A}"/>
              </a:ext>
            </a:extLst>
          </p:cNvPr>
          <p:cNvSpPr txBox="1">
            <a:spLocks/>
          </p:cNvSpPr>
          <p:nvPr/>
        </p:nvSpPr>
        <p:spPr>
          <a:xfrm>
            <a:off x="350382" y="21068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Hypothyroidism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2E5B01-4817-A39E-75FF-D0D0A5A1C545}"/>
              </a:ext>
            </a:extLst>
          </p:cNvPr>
          <p:cNvSpPr txBox="1">
            <a:spLocks/>
          </p:cNvSpPr>
          <p:nvPr/>
        </p:nvSpPr>
        <p:spPr>
          <a:xfrm>
            <a:off x="350382" y="1666288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“Underactive thyroid”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Low level hormone release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0A7E0E8-D4AF-64C5-405A-DC6DA26ADA90}"/>
              </a:ext>
            </a:extLst>
          </p:cNvPr>
          <p:cNvSpPr txBox="1">
            <a:spLocks/>
          </p:cNvSpPr>
          <p:nvPr/>
        </p:nvSpPr>
        <p:spPr>
          <a:xfrm>
            <a:off x="350382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Hyperthyroidism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B9B7A85-D491-FF26-7A6E-F1393B1AB021}"/>
              </a:ext>
            </a:extLst>
          </p:cNvPr>
          <p:cNvSpPr txBox="1">
            <a:spLocks/>
          </p:cNvSpPr>
          <p:nvPr/>
        </p:nvSpPr>
        <p:spPr>
          <a:xfrm>
            <a:off x="350382" y="4408287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“Overactive thyroid”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High level hormone release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84E8DB-0E2C-F43E-527C-EC8DD809853B}"/>
              </a:ext>
            </a:extLst>
          </p:cNvPr>
          <p:cNvSpPr/>
          <p:nvPr/>
        </p:nvSpPr>
        <p:spPr>
          <a:xfrm rot="392418">
            <a:off x="271838" y="3079227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E6CB6BCD-6645-7C0D-4FDE-3B9D4DE608F9}"/>
              </a:ext>
            </a:extLst>
          </p:cNvPr>
          <p:cNvSpPr/>
          <p:nvPr/>
        </p:nvSpPr>
        <p:spPr>
          <a:xfrm rot="392418">
            <a:off x="7016728" y="1304210"/>
            <a:ext cx="4899082" cy="356027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01313 w 11699017"/>
              <a:gd name="connsiteY0" fmla="*/ 8404945 h 12395977"/>
              <a:gd name="connsiteX1" fmla="*/ 3998158 w 11699017"/>
              <a:gd name="connsiteY1" fmla="*/ 70201 h 12395977"/>
              <a:gd name="connsiteX2" fmla="*/ 11699017 w 11699017"/>
              <a:gd name="connsiteY2" fmla="*/ 4390802 h 12395977"/>
              <a:gd name="connsiteX3" fmla="*/ 7896586 w 11699017"/>
              <a:gd name="connsiteY3" fmla="*/ 12285821 h 12395977"/>
              <a:gd name="connsiteX4" fmla="*/ 101313 w 11699017"/>
              <a:gd name="connsiteY4" fmla="*/ 8404945 h 12395977"/>
              <a:gd name="connsiteX0" fmla="*/ 95286 w 10431224"/>
              <a:gd name="connsiteY0" fmla="*/ 8427294 h 12438326"/>
              <a:gd name="connsiteX1" fmla="*/ 3992131 w 10431224"/>
              <a:gd name="connsiteY1" fmla="*/ 92550 h 12438326"/>
              <a:gd name="connsiteX2" fmla="*/ 10431225 w 10431224"/>
              <a:gd name="connsiteY2" fmla="*/ 3972222 h 12438326"/>
              <a:gd name="connsiteX3" fmla="*/ 7890559 w 10431224"/>
              <a:gd name="connsiteY3" fmla="*/ 12308170 h 12438326"/>
              <a:gd name="connsiteX4" fmla="*/ 95286 w 10431224"/>
              <a:gd name="connsiteY4" fmla="*/ 8427294 h 12438326"/>
              <a:gd name="connsiteX0" fmla="*/ 138625 w 10474563"/>
              <a:gd name="connsiteY0" fmla="*/ 10267355 h 14291254"/>
              <a:gd name="connsiteX1" fmla="*/ 3498575 w 10474563"/>
              <a:gd name="connsiteY1" fmla="*/ 65347 h 14291254"/>
              <a:gd name="connsiteX2" fmla="*/ 10474564 w 10474563"/>
              <a:gd name="connsiteY2" fmla="*/ 5812283 h 14291254"/>
              <a:gd name="connsiteX3" fmla="*/ 7933898 w 10474563"/>
              <a:gd name="connsiteY3" fmla="*/ 14148231 h 14291254"/>
              <a:gd name="connsiteX4" fmla="*/ 138625 w 10474563"/>
              <a:gd name="connsiteY4" fmla="*/ 10267355 h 14291254"/>
              <a:gd name="connsiteX0" fmla="*/ 76120 w 13361140"/>
              <a:gd name="connsiteY0" fmla="*/ 9270100 h 14195795"/>
              <a:gd name="connsiteX1" fmla="*/ 6385152 w 13361140"/>
              <a:gd name="connsiteY1" fmla="*/ 41714 h 14195795"/>
              <a:gd name="connsiteX2" fmla="*/ 13361141 w 13361140"/>
              <a:gd name="connsiteY2" fmla="*/ 5788650 h 14195795"/>
              <a:gd name="connsiteX3" fmla="*/ 10820475 w 13361140"/>
              <a:gd name="connsiteY3" fmla="*/ 14124598 h 14195795"/>
              <a:gd name="connsiteX4" fmla="*/ 76120 w 13361140"/>
              <a:gd name="connsiteY4" fmla="*/ 9270100 h 1419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61140" h="14195795">
                <a:moveTo>
                  <a:pt x="76120" y="9270100"/>
                </a:moveTo>
                <a:cubicBezTo>
                  <a:pt x="-663100" y="6922953"/>
                  <a:pt x="4170982" y="621956"/>
                  <a:pt x="6385152" y="41714"/>
                </a:cubicBezTo>
                <a:cubicBezTo>
                  <a:pt x="8599322" y="-538528"/>
                  <a:pt x="13361141" y="5115304"/>
                  <a:pt x="13361141" y="5788650"/>
                </a:cubicBezTo>
                <a:cubicBezTo>
                  <a:pt x="13361141" y="6461996"/>
                  <a:pt x="13034645" y="13544356"/>
                  <a:pt x="10820475" y="14124598"/>
                </a:cubicBezTo>
                <a:cubicBezTo>
                  <a:pt x="8606305" y="14704840"/>
                  <a:pt x="815340" y="11617247"/>
                  <a:pt x="76120" y="927010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496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672262" y="-288928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blipFill dpi="0" rotWithShape="0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0" contrast="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434465" y="2875169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 err="1">
                <a:solidFill>
                  <a:schemeClr val="bg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800" b="1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5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thruBlk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EA772-9F29-D17E-5D14-BFCA41240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5551"/>
            <a:ext cx="12192000" cy="60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0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06B33-726D-E32C-FDFC-822DFCF48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5551"/>
            <a:ext cx="12192000" cy="592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F7CA4-AEFE-10EE-287B-FAB31A2AF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95" y="1067496"/>
            <a:ext cx="9475409" cy="57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44EFE-444C-BF6B-52A5-F3CE8B2A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2918"/>
            <a:ext cx="12192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6035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84901-A1A9-FA55-24F9-1F1B10C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395"/>
            <a:ext cx="12192000" cy="34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9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F4177D-DF75-1BE5-FC6D-60D5DE3F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7" y="1502918"/>
            <a:ext cx="12215814" cy="4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F3B381-5BE8-4FAD-75C9-C0E761EB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62415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4485F-F944-F41F-4BFD-68FBCB03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13864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BC530-7332-2C1F-906C-E58D56FA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138112"/>
            <a:ext cx="867727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263190" y="171417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347171" y="582794"/>
            <a:ext cx="602108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</a:t>
            </a:r>
          </a:p>
          <a:p>
            <a:pPr algn="l">
              <a:lnSpc>
                <a:spcPct val="100000"/>
              </a:lnSpc>
            </a:pPr>
            <a:r>
              <a:rPr lang="en-US" sz="5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OVERVIEW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1" y="1950764"/>
            <a:ext cx="11306349" cy="369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Goal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Significantly improve accuracy and efficiency of thyroid disorder detection using various Machine Learning algorithms.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Method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Develop a robust classification model analyzing diverse medical data through advanced algorithms and data analytics.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Impact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Assist healthcare professionals in early and accurate identification of thyroid disorders, leading to timely interventions and improved patient outcomes.</a:t>
            </a:r>
            <a:endParaRPr lang="en-US" sz="2200" i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fr-FR" sz="1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C627CE1D-A470-A658-76AB-5ED149534228}"/>
              </a:ext>
            </a:extLst>
          </p:cNvPr>
          <p:cNvSpPr/>
          <p:nvPr/>
        </p:nvSpPr>
        <p:spPr>
          <a:xfrm flipH="1">
            <a:off x="11604451" y="199029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75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A0D55-C532-9976-BDAB-F21A7114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677536" y="0"/>
            <a:ext cx="3860366" cy="4085863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CA777-2119-6BBE-751B-C68EC005F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61" y="1445466"/>
            <a:ext cx="4884572" cy="66759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 DISEASE </a:t>
            </a: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3459426-EB6C-CEE5-530B-D53923C18030}"/>
              </a:ext>
            </a:extLst>
          </p:cNvPr>
          <p:cNvSpPr/>
          <p:nvPr/>
        </p:nvSpPr>
        <p:spPr>
          <a:xfrm>
            <a:off x="113763" y="101891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DAA887-BF8F-646C-D9EA-1FCBED74A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4672298" y="0"/>
            <a:ext cx="7713557" cy="816413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8D75A2-BA60-0592-ED89-91149A07F53F}"/>
              </a:ext>
            </a:extLst>
          </p:cNvPr>
          <p:cNvSpPr txBox="1">
            <a:spLocks/>
          </p:cNvSpPr>
          <p:nvPr/>
        </p:nvSpPr>
        <p:spPr>
          <a:xfrm>
            <a:off x="312461" y="1317169"/>
            <a:ext cx="9144000" cy="1712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DETECTION</a:t>
            </a:r>
            <a:endParaRPr lang="en-IN" sz="6500" b="1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3DB35D-23A5-26F1-841E-F5E64BBA66AF}"/>
              </a:ext>
            </a:extLst>
          </p:cNvPr>
          <p:cNvSpPr txBox="1">
            <a:spLocks/>
          </p:cNvSpPr>
          <p:nvPr/>
        </p:nvSpPr>
        <p:spPr>
          <a:xfrm>
            <a:off x="-116258" y="1762554"/>
            <a:ext cx="6471513" cy="40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____________________</a:t>
            </a:r>
            <a:endParaRPr lang="en-IN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84BC8-63A1-125F-9761-3FCFA34CE67A}"/>
              </a:ext>
            </a:extLst>
          </p:cNvPr>
          <p:cNvSpPr txBox="1">
            <a:spLocks/>
          </p:cNvSpPr>
          <p:nvPr/>
        </p:nvSpPr>
        <p:spPr>
          <a:xfrm>
            <a:off x="3328934" y="2418540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GROUP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</a:t>
            </a:r>
            <a:endParaRPr lang="en-IN" sz="3200" b="1" dirty="0">
              <a:solidFill>
                <a:schemeClr val="accent1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71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263190" y="171417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347171" y="582794"/>
            <a:ext cx="602108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</a:t>
            </a:r>
          </a:p>
          <a:p>
            <a:pPr algn="l">
              <a:lnSpc>
                <a:spcPct val="100000"/>
              </a:lnSpc>
            </a:pPr>
            <a:r>
              <a:rPr lang="en-US" sz="5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OVERVIEW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1" y="1950764"/>
            <a:ext cx="11306349" cy="369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Goal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Significantly improve accuracy and efficiency of thyroid disorder detection using various Machine Learning algorithms.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Method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Develop a robust classification model analyzing diverse medical data through advanced algorithms and data analytics.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Impact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Assist healthcare professionals in early and accurate identification of thyroid disorders, leading to timely interventions and improved patient outcomes.</a:t>
            </a:r>
            <a:endParaRPr lang="en-US" sz="2200" i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fr-FR" sz="1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C627CE1D-A470-A658-76AB-5ED149534228}"/>
              </a:ext>
            </a:extLst>
          </p:cNvPr>
          <p:cNvSpPr/>
          <p:nvPr/>
        </p:nvSpPr>
        <p:spPr>
          <a:xfrm flipH="1" flipV="1">
            <a:off x="11604451" y="6023586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811B7-19FF-0EF4-E0E4-C3FF4746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4680524" y="-6843778"/>
            <a:ext cx="7713557" cy="816413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314056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263190" y="171417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242061" y="-133964"/>
            <a:ext cx="997744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WORKFLOW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1" y="1950764"/>
            <a:ext cx="11306349" cy="369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C627CE1D-A470-A658-76AB-5ED149534228}"/>
              </a:ext>
            </a:extLst>
          </p:cNvPr>
          <p:cNvSpPr/>
          <p:nvPr/>
        </p:nvSpPr>
        <p:spPr>
          <a:xfrm flipH="1">
            <a:off x="11604451" y="199029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CF8F1C-99E8-6D96-9E87-8C43D6226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130517"/>
              </p:ext>
            </p:extLst>
          </p:nvPr>
        </p:nvGraphicFramePr>
        <p:xfrm>
          <a:off x="347171" y="1003377"/>
          <a:ext cx="11497658" cy="5678223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21890">
                  <a:extLst>
                    <a:ext uri="{9D8B030D-6E8A-4147-A177-3AD203B41FA5}">
                      <a16:colId xmlns:a16="http://schemas.microsoft.com/office/drawing/2014/main" val="3597779256"/>
                    </a:ext>
                  </a:extLst>
                </a:gridCol>
                <a:gridCol w="2607716">
                  <a:extLst>
                    <a:ext uri="{9D8B030D-6E8A-4147-A177-3AD203B41FA5}">
                      <a16:colId xmlns:a16="http://schemas.microsoft.com/office/drawing/2014/main" val="1946875508"/>
                    </a:ext>
                  </a:extLst>
                </a:gridCol>
                <a:gridCol w="7068052">
                  <a:extLst>
                    <a:ext uri="{9D8B030D-6E8A-4147-A177-3AD203B41FA5}">
                      <a16:colId xmlns:a16="http://schemas.microsoft.com/office/drawing/2014/main" val="1098909915"/>
                    </a:ext>
                  </a:extLst>
                </a:gridCol>
              </a:tblGrid>
              <a:tr h="55121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Solution Flow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Choosing a Data Source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rgbClr val="467886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Thyroid Disease - UCI Machine Learning Repository</a:t>
                      </a:r>
                      <a:endParaRPr lang="en-US" sz="1800" b="1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2364640440"/>
                  </a:ext>
                </a:extLst>
              </a:tr>
              <a:tr h="7297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Deciding on the type of analysis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Thyroid Disorder Detection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80283122"/>
                  </a:ext>
                </a:extLst>
              </a:tr>
              <a:tr h="41493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Management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Ingestion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Importing the Dataset 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11073251"/>
                  </a:ext>
                </a:extLst>
              </a:tr>
              <a:tr h="4149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Cleaning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Handling Missing Values, Treating Duplicates and Outliers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728579411"/>
                  </a:ext>
                </a:extLst>
              </a:tr>
              <a:tr h="41493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Analysis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Exploratory Data Analysis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Identify trends, correlation and distributions within the data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3795418054"/>
                  </a:ext>
                </a:extLst>
              </a:tr>
              <a:tr h="4149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Detect Anomalies and Outliers, Understand reliability of data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560964263"/>
                  </a:ext>
                </a:extLst>
              </a:tr>
              <a:tr h="64031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Data Preprocessing</a:t>
                      </a:r>
                      <a:endParaRPr lang="en-IN" sz="20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Feature scaling, encoding, feature engineering, dimensionality reduction</a:t>
                      </a:r>
                      <a:endParaRPr lang="en-US" sz="20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283280892"/>
                  </a:ext>
                </a:extLst>
              </a:tr>
              <a:tr h="4149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Mathematics Used</a:t>
                      </a:r>
                      <a:endParaRPr lang="en-IN" sz="18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Explaining the statistics and mathematics behind the approach</a:t>
                      </a:r>
                      <a:endParaRPr lang="en-US" sz="18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893757863"/>
                  </a:ext>
                </a:extLst>
              </a:tr>
              <a:tr h="4149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Modelling</a:t>
                      </a:r>
                      <a:endParaRPr lang="en-IN" sz="18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Creating train- test split and building a model</a:t>
                      </a:r>
                      <a:endParaRPr lang="en-US" sz="18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567697095"/>
                  </a:ext>
                </a:extLst>
              </a:tr>
              <a:tr h="4149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Analysis</a:t>
                      </a:r>
                      <a:endParaRPr lang="en-IN" sz="18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Model testing, Tuning the parameters</a:t>
                      </a:r>
                      <a:endParaRPr lang="en-US" sz="18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748559938"/>
                  </a:ext>
                </a:extLst>
              </a:tr>
              <a:tr h="4149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Result &amp; discussions</a:t>
                      </a:r>
                      <a:endParaRPr lang="en-IN" sz="18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Showcase the findings</a:t>
                      </a:r>
                      <a:endParaRPr lang="en-IN" sz="18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413140399"/>
                  </a:ext>
                </a:extLst>
              </a:tr>
              <a:tr h="41493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Conclusions</a:t>
                      </a:r>
                      <a:endParaRPr lang="en-IN" sz="18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>
                              <a:alpha val="15000"/>
                            </a:srgbClr>
                          </a:solidFill>
                          <a:effectLst/>
                        </a:rPr>
                        <a:t>Conclude the project</a:t>
                      </a:r>
                      <a:endParaRPr lang="en-IN" sz="1800" b="1" i="0" u="none" strike="noStrike" dirty="0">
                        <a:solidFill>
                          <a:srgbClr val="000000">
                            <a:alpha val="15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635382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7884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263190" y="171417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242061" y="-133964"/>
            <a:ext cx="997744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WORKFLOW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1" y="1950764"/>
            <a:ext cx="11306349" cy="369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C627CE1D-A470-A658-76AB-5ED149534228}"/>
              </a:ext>
            </a:extLst>
          </p:cNvPr>
          <p:cNvSpPr/>
          <p:nvPr/>
        </p:nvSpPr>
        <p:spPr>
          <a:xfrm flipH="1">
            <a:off x="11604451" y="199029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CF8F1C-99E8-6D96-9E87-8C43D6226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067680"/>
              </p:ext>
            </p:extLst>
          </p:nvPr>
        </p:nvGraphicFramePr>
        <p:xfrm>
          <a:off x="361920" y="964676"/>
          <a:ext cx="11497658" cy="587921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21890">
                  <a:extLst>
                    <a:ext uri="{9D8B030D-6E8A-4147-A177-3AD203B41FA5}">
                      <a16:colId xmlns:a16="http://schemas.microsoft.com/office/drawing/2014/main" val="3597779256"/>
                    </a:ext>
                  </a:extLst>
                </a:gridCol>
                <a:gridCol w="2607716">
                  <a:extLst>
                    <a:ext uri="{9D8B030D-6E8A-4147-A177-3AD203B41FA5}">
                      <a16:colId xmlns:a16="http://schemas.microsoft.com/office/drawing/2014/main" val="1946875508"/>
                    </a:ext>
                  </a:extLst>
                </a:gridCol>
                <a:gridCol w="7068052">
                  <a:extLst>
                    <a:ext uri="{9D8B030D-6E8A-4147-A177-3AD203B41FA5}">
                      <a16:colId xmlns:a16="http://schemas.microsoft.com/office/drawing/2014/main" val="1098909915"/>
                    </a:ext>
                  </a:extLst>
                </a:gridCol>
              </a:tblGrid>
              <a:tr h="5599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Solution Flow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Choosing a Data Source</a:t>
                      </a:r>
                      <a:endParaRPr lang="en-IN" sz="1600" b="1" i="0" u="none" strike="noStrike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sng" strike="noStrike" dirty="0">
                          <a:solidFill>
                            <a:srgbClr val="467886">
                              <a:alpha val="17000"/>
                            </a:srgb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Thyroid Disease - UCI Machine Learning Repository</a:t>
                      </a:r>
                      <a:endParaRPr lang="en-US" sz="1600" b="1" i="0" u="sng" strike="noStrike" dirty="0">
                        <a:solidFill>
                          <a:srgbClr val="467886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2364640440"/>
                  </a:ext>
                </a:extLst>
              </a:tr>
              <a:tr h="74120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Deciding on the type of analysis</a:t>
                      </a:r>
                      <a:endParaRPr lang="en-US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Thyroid Disorder Detection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80283122"/>
                  </a:ext>
                </a:extLst>
              </a:tr>
              <a:tr h="42147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Data Management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Data Ingestion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Importing the Dataset 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11073251"/>
                  </a:ext>
                </a:extLst>
              </a:tr>
              <a:tr h="4214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Data Cleaning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Handling Missing Values, Treating Duplicates and Outliers</a:t>
                      </a:r>
                      <a:endParaRPr lang="en-US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728579411"/>
                  </a:ext>
                </a:extLst>
              </a:tr>
              <a:tr h="421472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Analysis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Exploratory Data Analysis</a:t>
                      </a:r>
                      <a:endParaRPr lang="en-IN" sz="18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Identify trends, correlation and distributions within the data</a:t>
                      </a:r>
                      <a:endParaRPr lang="en-US" sz="18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3795418054"/>
                  </a:ext>
                </a:extLst>
              </a:tr>
              <a:tr h="4214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Detect Anomalies and Outliers, Understand reliability of data</a:t>
                      </a:r>
                      <a:endParaRPr lang="en-US" sz="18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560964263"/>
                  </a:ext>
                </a:extLst>
              </a:tr>
              <a:tr h="76026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Preprocessing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 scaling, encoding, feature engineering, dimensionality reduction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283280892"/>
                  </a:ext>
                </a:extLst>
              </a:tr>
              <a:tr h="4214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Mathematics Used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Explaining the statistics and mathematics behind the approach</a:t>
                      </a:r>
                      <a:endParaRPr lang="en-US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893757863"/>
                  </a:ext>
                </a:extLst>
              </a:tr>
              <a:tr h="4214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Modelling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Creating train- test split and building a model</a:t>
                      </a:r>
                      <a:endParaRPr lang="en-US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567697095"/>
                  </a:ext>
                </a:extLst>
              </a:tr>
              <a:tr h="4214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Analysis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Model testing, Tuning the parameters</a:t>
                      </a:r>
                      <a:endParaRPr lang="en-US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748559938"/>
                  </a:ext>
                </a:extLst>
              </a:tr>
              <a:tr h="4214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Result &amp; discussions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Showcase the findings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413140399"/>
                  </a:ext>
                </a:extLst>
              </a:tr>
              <a:tr h="42147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Conclusions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solidFill>
                            <a:srgbClr val="000000">
                              <a:alpha val="17000"/>
                            </a:srgbClr>
                          </a:solidFill>
                          <a:effectLst/>
                        </a:rPr>
                        <a:t>Conclude the project</a:t>
                      </a:r>
                      <a:endParaRPr lang="en-IN" sz="1600" b="1" i="0" u="none" strike="noStrike" dirty="0">
                        <a:solidFill>
                          <a:srgbClr val="000000">
                            <a:alpha val="17000"/>
                          </a:srgbClr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635382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32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1055353" y="-209698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434465" y="2875169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Leakage</a:t>
            </a: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phic 3" descr="Pie chart with solid fill">
            <a:extLst>
              <a:ext uri="{FF2B5EF4-FFF2-40B4-BE49-F238E27FC236}">
                <a16:creationId xmlns:a16="http://schemas.microsoft.com/office/drawing/2014/main" id="{3AFCD35A-1A61-1DE9-BFFF-A917B0B607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68415" y="196646"/>
            <a:ext cx="4377200" cy="43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8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7982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Splitting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759768"/>
            <a:ext cx="11757535" cy="5727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Train – 80% , Test – 20%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train_test_split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Statistics outline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51500" y="-521551"/>
            <a:ext cx="4562635" cy="4562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79666-FDE4-5113-41DF-C0CB02643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14" y="3632136"/>
            <a:ext cx="11214471" cy="2438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376553"/>
      </p:ext>
    </p:extLst>
  </p:cSld>
  <p:clrMapOvr>
    <a:masterClrMapping/>
  </p:clrMapOvr>
  <p:transition spd="slow">
    <p:wipe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7982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Null Value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Imputation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130710"/>
            <a:ext cx="11757535" cy="5727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“Sex” = mode()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Skewness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Median(), Mean()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Graphic 4" descr="Heartbeat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ECA831-7EA1-FA62-19C7-F84F8631D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376" y="1685118"/>
            <a:ext cx="2574044" cy="1617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166104-4B3A-AB53-9A33-622F51F5BEF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805939" y="2494103"/>
            <a:ext cx="3582437" cy="68233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B8AD723-20FD-D477-4F44-5580EE2AA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839" y="4244609"/>
            <a:ext cx="6812777" cy="223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Graphic 19" descr="Back with solid fill">
            <a:extLst>
              <a:ext uri="{FF2B5EF4-FFF2-40B4-BE49-F238E27FC236}">
                <a16:creationId xmlns:a16="http://schemas.microsoft.com/office/drawing/2014/main" id="{6B3D3A3F-63A0-9748-1926-02CAF433F13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11661479" flipH="1">
            <a:off x="1924248" y="4134070"/>
            <a:ext cx="3005041" cy="22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3532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600248" y="1624572"/>
            <a:ext cx="11757535" cy="2039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Distribution – Roughly Normal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l-GR" sz="32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3σ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rule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50000"/>
                    <a:alpha val="11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(Q1 - 1.5 IQR and Q3 + 1.5 IQR)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452363" y="3536420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7982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Outlier </a:t>
            </a: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Treatment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CB799A-A731-B53A-6E91-73B71AC3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3" y="3858472"/>
            <a:ext cx="10916194" cy="2313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phic 2" descr="Back with solid fill">
            <a:extLst>
              <a:ext uri="{FF2B5EF4-FFF2-40B4-BE49-F238E27FC236}">
                <a16:creationId xmlns:a16="http://schemas.microsoft.com/office/drawing/2014/main" id="{C593F28B-A21C-67EA-9AE6-C79AB025B6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2490871">
            <a:off x="2729552" y="1849552"/>
            <a:ext cx="3100480" cy="2299952"/>
          </a:xfrm>
          <a:prstGeom prst="rect">
            <a:avLst/>
          </a:prstGeom>
        </p:spPr>
      </p:pic>
      <p:pic>
        <p:nvPicPr>
          <p:cNvPr id="6" name="Graphic 5" descr="Infinity with solid fill">
            <a:extLst>
              <a:ext uri="{FF2B5EF4-FFF2-40B4-BE49-F238E27FC236}">
                <a16:creationId xmlns:a16="http://schemas.microsoft.com/office/drawing/2014/main" id="{BA52A8F5-1D48-F68A-47A8-3E99DFB603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868753" y="168495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96641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93498" y="1469843"/>
            <a:ext cx="11757535" cy="2039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  <a:alpha val="12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Distribution – Roughly Normal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l-GR" sz="2800" b="1" dirty="0">
                <a:solidFill>
                  <a:schemeClr val="tx2">
                    <a:lumMod val="50000"/>
                    <a:alpha val="12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3σ</a:t>
            </a:r>
            <a:r>
              <a:rPr lang="en-US" sz="2800" b="1" dirty="0">
                <a:solidFill>
                  <a:schemeClr val="tx2">
                    <a:lumMod val="50000"/>
                    <a:alpha val="12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rule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C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[ Q1 - 1.5 IQR, Q3 + 1.5 IQR ]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452363" y="3536420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7982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Outlier </a:t>
            </a: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Treatment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Infinity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547447" y="0"/>
            <a:ext cx="4180102" cy="4180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CB799A-A731-B53A-6E91-73B71AC3739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637903" y="3858472"/>
            <a:ext cx="10916194" cy="2313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852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7982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Transformation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610232"/>
            <a:ext cx="11757535" cy="3429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Categorical values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['sex', '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on_thyroxine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query_on_thyroxine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on_antithyroid_meds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'sick', 'pregnant', '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thyroid_surgery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'I131_treatment', '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query_hypothyroid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query_hyperthyroid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'lithium', '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'tumor', 'hypopituitary', 'psych', '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TSH_measured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'T3_measured', 'TT4_measured', 'T4U_measured', '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FTI_measured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TBG_measured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</a:t>
            </a:r>
            <a:r>
              <a:rPr lang="en-US" sz="20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referral_source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'] 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  <a:alpha val="14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One-Hot Encoding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1F22BE-DC6F-D8B9-1994-4F1BC326C1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15000"/>
          </a:blip>
          <a:srcRect t="69470"/>
          <a:stretch/>
        </p:blipFill>
        <p:spPr>
          <a:xfrm>
            <a:off x="600974" y="5201107"/>
            <a:ext cx="10990052" cy="78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28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263190" y="171417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242061" y="-133964"/>
            <a:ext cx="997744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WORKFLOW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1" y="1950764"/>
            <a:ext cx="11306349" cy="369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C627CE1D-A470-A658-76AB-5ED149534228}"/>
              </a:ext>
            </a:extLst>
          </p:cNvPr>
          <p:cNvSpPr/>
          <p:nvPr/>
        </p:nvSpPr>
        <p:spPr>
          <a:xfrm flipH="1">
            <a:off x="11604451" y="199029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CF8F1C-99E8-6D96-9E87-8C43D6226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60266"/>
              </p:ext>
            </p:extLst>
          </p:nvPr>
        </p:nvGraphicFramePr>
        <p:xfrm>
          <a:off x="347171" y="1003377"/>
          <a:ext cx="11497658" cy="5922128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21890">
                  <a:extLst>
                    <a:ext uri="{9D8B030D-6E8A-4147-A177-3AD203B41FA5}">
                      <a16:colId xmlns:a16="http://schemas.microsoft.com/office/drawing/2014/main" val="3597779256"/>
                    </a:ext>
                  </a:extLst>
                </a:gridCol>
                <a:gridCol w="2607716">
                  <a:extLst>
                    <a:ext uri="{9D8B030D-6E8A-4147-A177-3AD203B41FA5}">
                      <a16:colId xmlns:a16="http://schemas.microsoft.com/office/drawing/2014/main" val="1946875508"/>
                    </a:ext>
                  </a:extLst>
                </a:gridCol>
                <a:gridCol w="7068052">
                  <a:extLst>
                    <a:ext uri="{9D8B030D-6E8A-4147-A177-3AD203B41FA5}">
                      <a16:colId xmlns:a16="http://schemas.microsoft.com/office/drawing/2014/main" val="1098909915"/>
                    </a:ext>
                  </a:extLst>
                </a:gridCol>
              </a:tblGrid>
              <a:tr h="5780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Solution Flow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Choosing a Data Source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rgbClr val="467886"/>
                          </a:solidFill>
                          <a:effectLst/>
                          <a:hlinkClick r:id="rId3"/>
                        </a:rPr>
                        <a:t>Thyroid Disease - UCI Machine Learning Repository</a:t>
                      </a:r>
                      <a:endParaRPr lang="en-US" sz="1800" b="1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2364640440"/>
                  </a:ext>
                </a:extLst>
              </a:tr>
              <a:tr h="76518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Deciding on the type of analysis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Thyroid Disorder Detection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80283122"/>
                  </a:ext>
                </a:extLst>
              </a:tr>
              <a:tr h="43510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Management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Data Ingestion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Importing the Dataset 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11073251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Cleaning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Handling Missing Values, Treating Duplicates and Outliers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728579411"/>
                  </a:ext>
                </a:extLst>
              </a:tr>
              <a:tr h="43510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Analysis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Exploratory Data Analysis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Identify trends, correlation and distributions within the data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3795418054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Detect </a:t>
                      </a:r>
                      <a:r>
                        <a:rPr lang="en-US" sz="18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Anamolies</a:t>
                      </a:r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and Outliers, Understand reliability of data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560964263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Preprocessing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 scaling, encoding, feature engineering, dimensionality reduction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283280892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Mathematics Used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explaining the statistics and mathematics behind the approach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893757863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Modeling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creating train- test split and building a model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567697095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Analysis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testing, Tuning the parameters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748559938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Result &amp; discussions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Showcase the findings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413140399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Conclusions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Conclude the project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635382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310199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7982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Transformation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17232" y="1018961"/>
            <a:ext cx="11757535" cy="3429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Categorical values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['sex', '</a:t>
            </a:r>
            <a:r>
              <a:rPr lang="en-US" sz="1600" b="1" dirty="0" err="1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on_thyroxine</a:t>
            </a: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</a:t>
            </a:r>
            <a:r>
              <a:rPr lang="en-US" sz="1600" b="1" dirty="0" err="1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query_on_thyroxine</a:t>
            </a: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</a:t>
            </a:r>
            <a:r>
              <a:rPr lang="en-US" sz="1600" b="1" dirty="0" err="1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on_antithyroid_meds</a:t>
            </a: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'sick', 'pregnant', '</a:t>
            </a:r>
            <a:r>
              <a:rPr lang="en-US" sz="1600" b="1" dirty="0" err="1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thyroid_surgery</a:t>
            </a: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'I131_treatment', '</a:t>
            </a:r>
            <a:r>
              <a:rPr lang="en-US" sz="1600" b="1" dirty="0" err="1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query_hypothyroid</a:t>
            </a: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</a:t>
            </a:r>
            <a:r>
              <a:rPr lang="en-US" sz="1600" b="1" dirty="0" err="1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query_hyperthyroid</a:t>
            </a: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'lithium', '</a:t>
            </a:r>
            <a:r>
              <a:rPr lang="en-US" sz="1600" b="1" dirty="0" err="1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'tumor', 'hypopituitary', 'psych', '</a:t>
            </a:r>
            <a:r>
              <a:rPr lang="en-US" sz="1600" b="1" dirty="0" err="1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TSH_measured</a:t>
            </a: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'T3_measured', 'TT4_measured', 'T4U_measured', '</a:t>
            </a:r>
            <a:r>
              <a:rPr lang="en-US" sz="1600" b="1" dirty="0" err="1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FTI_measured</a:t>
            </a: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</a:t>
            </a:r>
            <a:r>
              <a:rPr lang="en-US" sz="1600" b="1" dirty="0" err="1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TBG_measured</a:t>
            </a: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', '</a:t>
            </a:r>
            <a:r>
              <a:rPr lang="en-US" sz="1600" b="1" dirty="0" err="1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referral_source</a:t>
            </a:r>
            <a:r>
              <a:rPr lang="en-US" sz="1600" b="1" dirty="0">
                <a:solidFill>
                  <a:schemeClr val="tx2">
                    <a:lumMod val="50000"/>
                    <a:alpha val="17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'] 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One-Hot Encoding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1F22BE-DC6F-D8B9-1994-4F1BC326C1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470"/>
          <a:stretch/>
        </p:blipFill>
        <p:spPr>
          <a:xfrm>
            <a:off x="693899" y="4668628"/>
            <a:ext cx="10804199" cy="76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phic 2" descr="Venn diagram with solid fill">
            <a:extLst>
              <a:ext uri="{FF2B5EF4-FFF2-40B4-BE49-F238E27FC236}">
                <a16:creationId xmlns:a16="http://schemas.microsoft.com/office/drawing/2014/main" id="{DF55D75D-FC13-951E-A426-8E8A6DDC0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1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7982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Feature</a:t>
            </a:r>
            <a:r>
              <a:rPr lang="en-US" sz="4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Scaling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265063"/>
            <a:ext cx="11757535" cy="5727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Numerical values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MinMaxScaler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</a:p>
          <a:p>
            <a:pPr algn="l">
              <a:lnSpc>
                <a:spcPct val="17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Graphic 4" descr="Ruler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8102140">
            <a:off x="9131844" y="60636"/>
            <a:ext cx="4645214" cy="46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C538D-B0D9-0DC6-11EF-517E26566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08" y="3010755"/>
            <a:ext cx="7364438" cy="134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FA732-6705-3A3E-DEF1-668DB6825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765" y="4849092"/>
            <a:ext cx="10567173" cy="164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18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01C8BC-3F22-F997-93D7-6D2300CF4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184" b="-5906"/>
          <a:stretch/>
        </p:blipFill>
        <p:spPr>
          <a:xfrm>
            <a:off x="-2706711" y="-228268"/>
            <a:ext cx="7872991" cy="4818275"/>
          </a:xfrm>
          <a:custGeom>
            <a:avLst/>
            <a:gdLst>
              <a:gd name="connsiteX0" fmla="*/ 3507912 w 12425751"/>
              <a:gd name="connsiteY0" fmla="*/ 258 h 6732726"/>
              <a:gd name="connsiteX1" fmla="*/ 10064049 w 12425751"/>
              <a:gd name="connsiteY1" fmla="*/ 385907 h 6732726"/>
              <a:gd name="connsiteX2" fmla="*/ 11804156 w 12425751"/>
              <a:gd name="connsiteY2" fmla="*/ 3359683 h 6732726"/>
              <a:gd name="connsiteX3" fmla="*/ 1525405 w 12425751"/>
              <a:gd name="connsiteY3" fmla="*/ 6664526 h 6732726"/>
              <a:gd name="connsiteX4" fmla="*/ 64725 w 12425751"/>
              <a:gd name="connsiteY4" fmla="*/ 127663 h 6732726"/>
              <a:gd name="connsiteX5" fmla="*/ 3507912 w 12425751"/>
              <a:gd name="connsiteY5" fmla="*/ 258 h 67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25751" h="6732726">
                <a:moveTo>
                  <a:pt x="3507912" y="258"/>
                </a:moveTo>
                <a:cubicBezTo>
                  <a:pt x="5943332" y="-5466"/>
                  <a:pt x="8963478" y="82906"/>
                  <a:pt x="10064049" y="385907"/>
                </a:cubicBezTo>
                <a:cubicBezTo>
                  <a:pt x="12020621" y="924578"/>
                  <a:pt x="13227264" y="2313246"/>
                  <a:pt x="11804156" y="3359683"/>
                </a:cubicBezTo>
                <a:cubicBezTo>
                  <a:pt x="10381048" y="4406119"/>
                  <a:pt x="3481978" y="7203196"/>
                  <a:pt x="1525405" y="6664526"/>
                </a:cubicBezTo>
                <a:cubicBezTo>
                  <a:pt x="-431166" y="6125856"/>
                  <a:pt x="45347" y="268419"/>
                  <a:pt x="64725" y="127663"/>
                </a:cubicBezTo>
                <a:cubicBezTo>
                  <a:pt x="73203" y="66082"/>
                  <a:pt x="1613696" y="4709"/>
                  <a:pt x="3507912" y="258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5A0D55-C532-9976-BDAB-F21A7114CA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6060190" y="-10885"/>
            <a:ext cx="6018047" cy="636958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CA777-2119-6BBE-751B-C68EC005F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588" y="947352"/>
            <a:ext cx="4884572" cy="66759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 DISEASE </a:t>
            </a:r>
            <a:endParaRPr lang="en-IN" sz="28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3459426-EB6C-CEE5-530B-D53923C18030}"/>
              </a:ext>
            </a:extLst>
          </p:cNvPr>
          <p:cNvSpPr/>
          <p:nvPr/>
        </p:nvSpPr>
        <p:spPr>
          <a:xfrm>
            <a:off x="113763" y="101891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8D75A2-BA60-0592-ED89-91149A07F53F}"/>
              </a:ext>
            </a:extLst>
          </p:cNvPr>
          <p:cNvSpPr txBox="1">
            <a:spLocks/>
          </p:cNvSpPr>
          <p:nvPr/>
        </p:nvSpPr>
        <p:spPr>
          <a:xfrm>
            <a:off x="187757" y="680625"/>
            <a:ext cx="9144000" cy="1712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b="1" dirty="0">
                <a:solidFill>
                  <a:schemeClr val="bg2">
                    <a:lumMod val="9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DETECTION</a:t>
            </a:r>
            <a:endParaRPr lang="en-IN" sz="4800" b="1" dirty="0">
              <a:solidFill>
                <a:schemeClr val="bg2">
                  <a:lumMod val="9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3DB35D-23A5-26F1-841E-F5E64BBA66AF}"/>
              </a:ext>
            </a:extLst>
          </p:cNvPr>
          <p:cNvSpPr txBox="1">
            <a:spLocks/>
          </p:cNvSpPr>
          <p:nvPr/>
        </p:nvSpPr>
        <p:spPr>
          <a:xfrm>
            <a:off x="113763" y="1281151"/>
            <a:ext cx="6471513" cy="40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____________</a:t>
            </a:r>
            <a:endParaRPr lang="en-IN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84BC8-63A1-125F-9761-3FCFA34CE67A}"/>
              </a:ext>
            </a:extLst>
          </p:cNvPr>
          <p:cNvSpPr txBox="1">
            <a:spLocks/>
          </p:cNvSpPr>
          <p:nvPr/>
        </p:nvSpPr>
        <p:spPr>
          <a:xfrm>
            <a:off x="6906362" y="4590007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3200" b="1" dirty="0">
              <a:solidFill>
                <a:schemeClr val="accent1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4EA9BF-8E55-BB90-6AC0-840C3FE05E90}"/>
              </a:ext>
            </a:extLst>
          </p:cNvPr>
          <p:cNvSpPr txBox="1">
            <a:spLocks/>
          </p:cNvSpPr>
          <p:nvPr/>
        </p:nvSpPr>
        <p:spPr>
          <a:xfrm>
            <a:off x="4942483" y="2955326"/>
            <a:ext cx="9144000" cy="1712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5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THANK YOU</a:t>
            </a:r>
            <a:endParaRPr lang="en-IN" sz="6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95F9CC8B-FCB9-5BFF-86AB-A1DCF0F312AE}"/>
              </a:ext>
            </a:extLst>
          </p:cNvPr>
          <p:cNvSpPr/>
          <p:nvPr/>
        </p:nvSpPr>
        <p:spPr>
          <a:xfrm rot="10800000">
            <a:off x="11680840" y="6155819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8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A0D55-C532-9976-BDAB-F21A7114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677536" y="0"/>
            <a:ext cx="3860366" cy="4085863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CA777-2119-6BBE-751B-C68EC005F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61" y="1445466"/>
            <a:ext cx="4884572" cy="66759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 DISEASE </a:t>
            </a: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3459426-EB6C-CEE5-530B-D53923C18030}"/>
              </a:ext>
            </a:extLst>
          </p:cNvPr>
          <p:cNvSpPr/>
          <p:nvPr/>
        </p:nvSpPr>
        <p:spPr>
          <a:xfrm>
            <a:off x="113763" y="101891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DAA887-BF8F-646C-D9EA-1FCBED74A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4672298" y="0"/>
            <a:ext cx="7713557" cy="816413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8D75A2-BA60-0592-ED89-91149A07F53F}"/>
              </a:ext>
            </a:extLst>
          </p:cNvPr>
          <p:cNvSpPr txBox="1">
            <a:spLocks/>
          </p:cNvSpPr>
          <p:nvPr/>
        </p:nvSpPr>
        <p:spPr>
          <a:xfrm>
            <a:off x="312461" y="1317169"/>
            <a:ext cx="9144000" cy="1712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DETECTION</a:t>
            </a:r>
            <a:endParaRPr lang="en-IN" sz="6500" b="1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3DB35D-23A5-26F1-841E-F5E64BBA66AF}"/>
              </a:ext>
            </a:extLst>
          </p:cNvPr>
          <p:cNvSpPr txBox="1">
            <a:spLocks/>
          </p:cNvSpPr>
          <p:nvPr/>
        </p:nvSpPr>
        <p:spPr>
          <a:xfrm>
            <a:off x="-116258" y="1762554"/>
            <a:ext cx="6471513" cy="40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____________________</a:t>
            </a:r>
            <a:endParaRPr lang="en-IN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84BC8-63A1-125F-9761-3FCFA34CE67A}"/>
              </a:ext>
            </a:extLst>
          </p:cNvPr>
          <p:cNvSpPr txBox="1">
            <a:spLocks/>
          </p:cNvSpPr>
          <p:nvPr/>
        </p:nvSpPr>
        <p:spPr>
          <a:xfrm>
            <a:off x="3328934" y="2418540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GROUP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</a:t>
            </a:r>
            <a:endParaRPr lang="en-IN" sz="3200" b="1" dirty="0">
              <a:solidFill>
                <a:schemeClr val="accent1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1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263190" y="171417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347171" y="582794"/>
            <a:ext cx="602108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</a:t>
            </a:r>
          </a:p>
          <a:p>
            <a:pPr algn="l">
              <a:lnSpc>
                <a:spcPct val="100000"/>
              </a:lnSpc>
            </a:pPr>
            <a:r>
              <a:rPr lang="en-US" sz="5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OVERVIEW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1" y="1950764"/>
            <a:ext cx="11306349" cy="369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Goal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Significantly improve accuracy and efficiency of thyroid disorder detection using various Machine Learning algorithms.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Method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Develop a robust classification model analyzing diverse medical data through advanced algorithms and data analytics.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Impact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Assist healthcare professionals in early and accurate identification of thyroid disorders, leading to timely interventions and improved patient outcomes.</a:t>
            </a:r>
            <a:endParaRPr lang="en-US" sz="2200" i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fr-FR" sz="1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C627CE1D-A470-A658-76AB-5ED149534228}"/>
              </a:ext>
            </a:extLst>
          </p:cNvPr>
          <p:cNvSpPr/>
          <p:nvPr/>
        </p:nvSpPr>
        <p:spPr>
          <a:xfrm flipH="1" flipV="1">
            <a:off x="11604451" y="6023586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811B7-19FF-0EF4-E0E4-C3FF47461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4680524" y="-6843778"/>
            <a:ext cx="7713557" cy="816413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104567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97372" y="45443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Git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Hub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Statistics outline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51500" y="-521551"/>
            <a:ext cx="4562635" cy="4562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7BEA76-B219-2418-5723-75A6ED0FE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12" y="1084094"/>
            <a:ext cx="10493829" cy="5067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309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97372" y="521961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Management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Statistics outline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51500" y="-521551"/>
            <a:ext cx="4562635" cy="456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6AEFF3-17E2-4DC4-03F4-7E96D6E41F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8"/>
          <a:stretch/>
        </p:blipFill>
        <p:spPr>
          <a:xfrm>
            <a:off x="970831" y="1781041"/>
            <a:ext cx="9144000" cy="475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B52D3-2694-36A5-028B-DB537C37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31" y="1428450"/>
            <a:ext cx="8928788" cy="5022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176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7982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Splitting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759768"/>
            <a:ext cx="11757535" cy="5727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train_test_split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Train – 80% , Test – 20%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Statistics outline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51500" y="-521551"/>
            <a:ext cx="4562635" cy="45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05963"/>
      </p:ext>
    </p:extLst>
  </p:cSld>
  <p:clrMapOvr>
    <a:masterClrMapping/>
  </p:clrMapOvr>
  <p:transition spd="slow">
    <p:wipe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7982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Splitting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2304635"/>
            <a:ext cx="11757535" cy="5727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train_test_split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()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Train – 80% </a:t>
            </a:r>
            <a:r>
              <a:rPr lang="en-US" sz="44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Validation – 20%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Statistics outline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51500" y="-521551"/>
            <a:ext cx="4562635" cy="456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81A655-E47D-EA8C-1E87-4F7249701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9" y="4803819"/>
            <a:ext cx="10782522" cy="686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86756E8F-28EA-B21C-5570-4DB2D9699A8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3474297">
            <a:off x="3299612" y="2899374"/>
            <a:ext cx="2612527" cy="193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9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7982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4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610232"/>
            <a:ext cx="11757535" cy="3429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‘Decision Tree'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'KNN’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'Random Forest’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'Gradient Boosting’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'SVM'</a:t>
            </a:r>
            <a:endParaRPr lang="en-US" sz="2000" b="1" dirty="0">
              <a:solidFill>
                <a:schemeClr val="tx2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6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417957" y="280219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347171" y="582794"/>
            <a:ext cx="602108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</a:t>
            </a:r>
          </a:p>
          <a:p>
            <a:pPr algn="l">
              <a:lnSpc>
                <a:spcPct val="100000"/>
              </a:lnSpc>
            </a:pPr>
            <a:r>
              <a:rPr lang="en-US" sz="5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MANAGEMENT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1" y="1950764"/>
            <a:ext cx="11306349" cy="369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C627CE1D-A470-A658-76AB-5ED149534228}"/>
              </a:ext>
            </a:extLst>
          </p:cNvPr>
          <p:cNvSpPr/>
          <p:nvPr/>
        </p:nvSpPr>
        <p:spPr>
          <a:xfrm flipH="1">
            <a:off x="11604451" y="199029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2D9AEC-AE14-C160-B948-450928BA7AAE}"/>
              </a:ext>
            </a:extLst>
          </p:cNvPr>
          <p:cNvGraphicFramePr>
            <a:graphicFrameLocks noGrp="1"/>
          </p:cNvGraphicFramePr>
          <p:nvPr/>
        </p:nvGraphicFramePr>
        <p:xfrm>
          <a:off x="442826" y="1749014"/>
          <a:ext cx="11306347" cy="452619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893200">
                  <a:extLst>
                    <a:ext uri="{9D8B030D-6E8A-4147-A177-3AD203B41FA5}">
                      <a16:colId xmlns:a16="http://schemas.microsoft.com/office/drawing/2014/main" val="823719089"/>
                    </a:ext>
                  </a:extLst>
                </a:gridCol>
                <a:gridCol w="1853084">
                  <a:extLst>
                    <a:ext uri="{9D8B030D-6E8A-4147-A177-3AD203B41FA5}">
                      <a16:colId xmlns:a16="http://schemas.microsoft.com/office/drawing/2014/main" val="3693384047"/>
                    </a:ext>
                  </a:extLst>
                </a:gridCol>
                <a:gridCol w="5560063">
                  <a:extLst>
                    <a:ext uri="{9D8B030D-6E8A-4147-A177-3AD203B41FA5}">
                      <a16:colId xmlns:a16="http://schemas.microsoft.com/office/drawing/2014/main" val="2774220159"/>
                    </a:ext>
                  </a:extLst>
                </a:gridCol>
              </a:tblGrid>
              <a:tr h="41147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STUDENT ID#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ROLE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64399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Moksh Jaiswal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500240046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Preprocessing, EDA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1673321655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Alen </a:t>
                      </a:r>
                      <a:r>
                        <a:rPr lang="en-IN" sz="18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Charuvila</a:t>
                      </a: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Saji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500237019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Preprocessing, Reporting &amp; PPT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595869279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Adarsh Shriram Pednekar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500233484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Deployment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701695380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Utsav Harshadbhai Khamar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500238367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Preprocessing &amp; Model Deployment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1569557236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Pranay Sai Jangeti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500240045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Reporting and Documentation 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283509345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Aravind </a:t>
                      </a:r>
                      <a:r>
                        <a:rPr lang="en-IN" sz="18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Seenivasan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500236355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Introduction and Model Building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562444528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Taranjot Singh Bindra 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500239542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EDA and Model Building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364617808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Tanzima Mohammadyasin Shaikh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500238212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Deployment &amp; Conclusions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107250781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Smit </a:t>
                      </a:r>
                      <a:r>
                        <a:rPr lang="en-IN" sz="18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Rajendraprasad</a:t>
                      </a: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Patel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500238279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Building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1393533712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Om </a:t>
                      </a:r>
                      <a:r>
                        <a:rPr lang="en-IN" sz="18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Kiranbhai</a:t>
                      </a: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Patel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500228172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Deployment &amp; Conclusions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2837657635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053BA641-2985-6ACB-C10A-C1FE549B615D}"/>
              </a:ext>
            </a:extLst>
          </p:cNvPr>
          <p:cNvSpPr txBox="1">
            <a:spLocks/>
          </p:cNvSpPr>
          <p:nvPr/>
        </p:nvSpPr>
        <p:spPr>
          <a:xfrm>
            <a:off x="9788726" y="165460"/>
            <a:ext cx="2403274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GROUP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</a:t>
            </a:r>
            <a:endParaRPr lang="en-IN" sz="3200" b="1" dirty="0">
              <a:solidFill>
                <a:schemeClr val="accent1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20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341441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3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59" y="2081790"/>
            <a:ext cx="11757535" cy="3429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Decision Tree 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Performance: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Accuracy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0.9785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Precision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0.9778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Recall	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0.9785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F1 Score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0.9778</a:t>
            </a: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8F0836-E9BB-74FA-6EA7-732937DF2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67" y="2081789"/>
            <a:ext cx="5702712" cy="2445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10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341441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3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59" y="2081790"/>
            <a:ext cx="11757535" cy="3429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KNN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Performance: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Accuracy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0.9147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Precision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0.9072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Recall	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0.9147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F1 Score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0.8984</a:t>
            </a: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DA9BF3-C72E-80B9-FFC7-266203BD2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049" y="1767260"/>
            <a:ext cx="5829507" cy="2499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47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341441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3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59" y="2081790"/>
            <a:ext cx="11757535" cy="3429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Random Forest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Performance: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Accuracy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0.9870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Precision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0.9866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Recall	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0.9870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F1 Score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0.9866</a:t>
            </a: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0A4CBC-0F4C-0BC7-6666-7DF6F95AB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569" y="2081789"/>
            <a:ext cx="5920930" cy="24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341441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3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59" y="2081790"/>
            <a:ext cx="11757535" cy="3429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Gradient Boosting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Performance: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Accuracy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0.9889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Precision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0.9889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Recall	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0.9889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F1 Score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0.9889</a:t>
            </a: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D171E-E399-6E6E-B5CE-11B90B797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456" y="1757398"/>
            <a:ext cx="6191690" cy="24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1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341441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3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59" y="2081790"/>
            <a:ext cx="11757535" cy="3429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SVM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Performance: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Accuracy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0.8958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Precision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0.9033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Recall	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0.8958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F1 Score	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0.8587</a:t>
            </a: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216366-8F13-C22B-B40A-C303E4768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529" y="2292184"/>
            <a:ext cx="6084370" cy="2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9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0" y="341441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36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59" y="1209482"/>
            <a:ext cx="11757535" cy="2078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Hyperparameter Tuning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GridSearchCV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K-Fold (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StratifiedKFold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A76547-8922-6018-E508-10C7BB848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153" y="3796290"/>
            <a:ext cx="7329694" cy="2278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77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0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4380018"/>
            <a:ext cx="11757535" cy="2078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Results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Decision Tree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 Validation Accuracy: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0.9772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 Test Accuracy: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0.9863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Precision and Recall: Balanced performance across all classes 	    (Hyperthyroid, Hypothyroid, Negative).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Observation: Shows good generalization with minimal signs of 	   overfitting based on validation results.</a:t>
            </a: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8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0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4609238"/>
            <a:ext cx="11757535" cy="2078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KNN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 Validation Accuracy 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0.9243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 Test Accuracy 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0.9154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Precision and Recall : Lower performance on Hyperthyroid 	    and Hypothyroid classes compared to Decision Tree and    	    other models.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Observation: Shows signs of underfitting, especially for 		    minority classes (Hyperthyroid, Hypothyroid).</a:t>
            </a: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8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0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3999954"/>
            <a:ext cx="11757535" cy="2078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Random Forest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 Validation Accuracy 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0.9821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 Test Accuracy 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0.9863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Precision and Recall : High performance across all classes, 	  	    similar to Decision Tree.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Observation: Slightly better than Decision Tree in terms of 	 	   generalization and robustness</a:t>
            </a: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0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3999954"/>
            <a:ext cx="11757535" cy="2078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Gradient Boosting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 Validation Accuracy 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0.9797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 Test Accuracy 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0.9889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Precision and Recall : High performance across all classes, 	  	    comparable to Random Forest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Observation: Similar to Random Forest in terms of 		 	    performance but may require more computational resources.</a:t>
            </a: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0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378379" y="115350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8D0DF8-DEE2-8808-39A4-3652C2ADB00A}"/>
              </a:ext>
            </a:extLst>
          </p:cNvPr>
          <p:cNvSpPr/>
          <p:nvPr/>
        </p:nvSpPr>
        <p:spPr>
          <a:xfrm>
            <a:off x="229184" y="5003423"/>
            <a:ext cx="11615644" cy="1456462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242060" y="-38289"/>
            <a:ext cx="602108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4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DATASET </a:t>
            </a:r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OVERVIEW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C65595-3AC2-CF49-5729-95081D470D54}"/>
              </a:ext>
            </a:extLst>
          </p:cNvPr>
          <p:cNvSpPr txBox="1">
            <a:spLocks/>
          </p:cNvSpPr>
          <p:nvPr/>
        </p:nvSpPr>
        <p:spPr>
          <a:xfrm>
            <a:off x="347172" y="4659873"/>
            <a:ext cx="11527153" cy="743605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7153" h="796414">
                <a:moveTo>
                  <a:pt x="88491" y="0"/>
                </a:moveTo>
                <a:lnTo>
                  <a:pt x="11133863" y="796414"/>
                </a:lnTo>
                <a:lnTo>
                  <a:pt x="11527153" y="382799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Source : -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8296C8-8375-E027-B167-736BD3857795}"/>
              </a:ext>
            </a:extLst>
          </p:cNvPr>
          <p:cNvSpPr txBox="1">
            <a:spLocks/>
          </p:cNvSpPr>
          <p:nvPr/>
        </p:nvSpPr>
        <p:spPr>
          <a:xfrm>
            <a:off x="347172" y="5507673"/>
            <a:ext cx="11265709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UCI Machine Learning Repository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and made available on Kaggle. 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 disease records supplied by the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Garavan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Institute and J. Ross Quinlan, New South Wales Institute,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Syndney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Australia,1987. 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Modified by Goldstein Markus et al. in 2015 for “unsupervised anomaly detection”.</a:t>
            </a:r>
            <a:endParaRPr lang="en-IN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IN" sz="2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0" y="1256865"/>
            <a:ext cx="11757535" cy="3059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9172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Records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(observations) from 1984 to early 1987.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Attributes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(Demographic information, Medical history, etc. )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Record format : </a:t>
            </a:r>
            <a:r>
              <a:rPr lang="fr-FR" sz="2200" i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(31 </a:t>
            </a:r>
            <a:r>
              <a:rPr lang="fr-FR" sz="2200" i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</a:t>
            </a:r>
            <a:r>
              <a:rPr lang="fr-FR" sz="2200" i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values), diagnoses [record identification]</a:t>
            </a:r>
            <a:endParaRPr lang="en-US" sz="2200" i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fr-FR" sz="1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5" name="Graphic 24" descr="Pie chart with solid fill">
            <a:extLst>
              <a:ext uri="{FF2B5EF4-FFF2-40B4-BE49-F238E27FC236}">
                <a16:creationId xmlns:a16="http://schemas.microsoft.com/office/drawing/2014/main" id="{CB553BA0-448D-6CBB-7F63-204952E67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304781" y="300472"/>
            <a:ext cx="2308100" cy="2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9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0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3999954"/>
            <a:ext cx="11757535" cy="20785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SVM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 Validation Accuracy 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0.9373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 Test Accuracy :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0.9362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Precision and Recall : Good performance on Negative class 	    but lower on Hyperthyroid and Hypothyroid classes.</a:t>
            </a:r>
          </a:p>
          <a:p>
            <a:pPr algn="l">
              <a:lnSpc>
                <a:spcPct val="170000"/>
              </a:lnSpc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-  Observation: Shows signs of underfitting for minority classes 	    and may benefit from additional tuning</a:t>
            </a: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0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1" y="2011856"/>
            <a:ext cx="11757535" cy="222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Cross-Validation</a:t>
            </a: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Accuracy:</a:t>
            </a:r>
          </a:p>
          <a:p>
            <a:pPr algn="l">
              <a:lnSpc>
                <a:spcPct val="170000"/>
              </a:lnSpc>
            </a:pP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n-US" sz="2800" b="1" dirty="0">
              <a:solidFill>
                <a:schemeClr val="bg2">
                  <a:lumMod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Random Forest     :	0.9853 (+/- 0.0033)</a:t>
            </a:r>
          </a:p>
          <a:p>
            <a:pPr algn="l">
              <a:lnSpc>
                <a:spcPct val="170000"/>
              </a:lnSpc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Gradient Boosting :	0.9837 (+/- 0.0036)</a:t>
            </a: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7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0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|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Building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1" y="3525336"/>
            <a:ext cx="11757535" cy="22250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0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Random Forest</a:t>
            </a:r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 Complexity  : 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Handles high-dimensional data well and is less prone to 			          overfitting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Training and Inference Speed  : 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Faster Training , Interpretability handles 						        high-dimensional data well and is less prone 					         to overfitting.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2">
                    <a:lumMod val="1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Computationally inexpensive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Venn diagram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8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01C8BC-3F22-F997-93D7-6D2300CF4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184" b="-5906"/>
          <a:stretch/>
        </p:blipFill>
        <p:spPr>
          <a:xfrm>
            <a:off x="-2706711" y="-228268"/>
            <a:ext cx="7872991" cy="4818275"/>
          </a:xfrm>
          <a:custGeom>
            <a:avLst/>
            <a:gdLst>
              <a:gd name="connsiteX0" fmla="*/ 3507912 w 12425751"/>
              <a:gd name="connsiteY0" fmla="*/ 258 h 6732726"/>
              <a:gd name="connsiteX1" fmla="*/ 10064049 w 12425751"/>
              <a:gd name="connsiteY1" fmla="*/ 385907 h 6732726"/>
              <a:gd name="connsiteX2" fmla="*/ 11804156 w 12425751"/>
              <a:gd name="connsiteY2" fmla="*/ 3359683 h 6732726"/>
              <a:gd name="connsiteX3" fmla="*/ 1525405 w 12425751"/>
              <a:gd name="connsiteY3" fmla="*/ 6664526 h 6732726"/>
              <a:gd name="connsiteX4" fmla="*/ 64725 w 12425751"/>
              <a:gd name="connsiteY4" fmla="*/ 127663 h 6732726"/>
              <a:gd name="connsiteX5" fmla="*/ 3507912 w 12425751"/>
              <a:gd name="connsiteY5" fmla="*/ 258 h 67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25751" h="6732726">
                <a:moveTo>
                  <a:pt x="3507912" y="258"/>
                </a:moveTo>
                <a:cubicBezTo>
                  <a:pt x="5943332" y="-5466"/>
                  <a:pt x="8963478" y="82906"/>
                  <a:pt x="10064049" y="385907"/>
                </a:cubicBezTo>
                <a:cubicBezTo>
                  <a:pt x="12020621" y="924578"/>
                  <a:pt x="13227264" y="2313246"/>
                  <a:pt x="11804156" y="3359683"/>
                </a:cubicBezTo>
                <a:cubicBezTo>
                  <a:pt x="10381048" y="4406119"/>
                  <a:pt x="3481978" y="7203196"/>
                  <a:pt x="1525405" y="6664526"/>
                </a:cubicBezTo>
                <a:cubicBezTo>
                  <a:pt x="-431166" y="6125856"/>
                  <a:pt x="45347" y="268419"/>
                  <a:pt x="64725" y="127663"/>
                </a:cubicBezTo>
                <a:cubicBezTo>
                  <a:pt x="73203" y="66082"/>
                  <a:pt x="1613696" y="4709"/>
                  <a:pt x="3507912" y="258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5A0D55-C532-9976-BDAB-F21A7114CA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6060190" y="-10885"/>
            <a:ext cx="6018047" cy="636958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CA777-2119-6BBE-751B-C68EC005F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588" y="947352"/>
            <a:ext cx="4884572" cy="66759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 DISEASE </a:t>
            </a:r>
            <a:endParaRPr lang="en-IN" sz="28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3459426-EB6C-CEE5-530B-D53923C18030}"/>
              </a:ext>
            </a:extLst>
          </p:cNvPr>
          <p:cNvSpPr/>
          <p:nvPr/>
        </p:nvSpPr>
        <p:spPr>
          <a:xfrm>
            <a:off x="113763" y="101891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8D75A2-BA60-0592-ED89-91149A07F53F}"/>
              </a:ext>
            </a:extLst>
          </p:cNvPr>
          <p:cNvSpPr txBox="1">
            <a:spLocks/>
          </p:cNvSpPr>
          <p:nvPr/>
        </p:nvSpPr>
        <p:spPr>
          <a:xfrm>
            <a:off x="187757" y="680625"/>
            <a:ext cx="9144000" cy="1712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b="1" dirty="0">
                <a:solidFill>
                  <a:schemeClr val="bg2">
                    <a:lumMod val="9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DETECTION</a:t>
            </a:r>
            <a:endParaRPr lang="en-IN" sz="4800" b="1" dirty="0">
              <a:solidFill>
                <a:schemeClr val="bg2">
                  <a:lumMod val="9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3DB35D-23A5-26F1-841E-F5E64BBA66AF}"/>
              </a:ext>
            </a:extLst>
          </p:cNvPr>
          <p:cNvSpPr txBox="1">
            <a:spLocks/>
          </p:cNvSpPr>
          <p:nvPr/>
        </p:nvSpPr>
        <p:spPr>
          <a:xfrm>
            <a:off x="113763" y="1281151"/>
            <a:ext cx="6471513" cy="40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____________</a:t>
            </a:r>
            <a:endParaRPr lang="en-IN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84BC8-63A1-125F-9761-3FCFA34CE67A}"/>
              </a:ext>
            </a:extLst>
          </p:cNvPr>
          <p:cNvSpPr txBox="1">
            <a:spLocks/>
          </p:cNvSpPr>
          <p:nvPr/>
        </p:nvSpPr>
        <p:spPr>
          <a:xfrm>
            <a:off x="6906362" y="4590007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3200" b="1" dirty="0">
              <a:solidFill>
                <a:schemeClr val="accent1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4EA9BF-8E55-BB90-6AC0-840C3FE05E90}"/>
              </a:ext>
            </a:extLst>
          </p:cNvPr>
          <p:cNvSpPr txBox="1">
            <a:spLocks/>
          </p:cNvSpPr>
          <p:nvPr/>
        </p:nvSpPr>
        <p:spPr>
          <a:xfrm>
            <a:off x="4942483" y="2955326"/>
            <a:ext cx="9144000" cy="1712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5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THANK YOU</a:t>
            </a:r>
            <a:endParaRPr lang="en-IN" sz="6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95F9CC8B-FCB9-5BFF-86AB-A1DCF0F312AE}"/>
              </a:ext>
            </a:extLst>
          </p:cNvPr>
          <p:cNvSpPr/>
          <p:nvPr/>
        </p:nvSpPr>
        <p:spPr>
          <a:xfrm rot="10800000">
            <a:off x="11680840" y="6155819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4082825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474838"/>
            <a:ext cx="11757535" cy="4377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Demographic information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Laboratory test results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Others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3D346E90-CBE6-F00F-9824-47473C323D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419" y="858099"/>
            <a:ext cx="4294004" cy="429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360104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474838"/>
            <a:ext cx="11757535" cy="4377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Demographic information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Laboratory test results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Others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7AA689-DAB0-AB49-D791-DCCBFC61801B}"/>
              </a:ext>
            </a:extLst>
          </p:cNvPr>
          <p:cNvSpPr txBox="1">
            <a:spLocks/>
          </p:cNvSpPr>
          <p:nvPr/>
        </p:nvSpPr>
        <p:spPr>
          <a:xfrm>
            <a:off x="779788" y="26853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Age 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age of the patient (integer).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Sex 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Gender identification of the patient (string)</a:t>
            </a:r>
            <a:endParaRPr lang="en-IN" sz="200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phic 3" descr="Business Growth with solid fill">
            <a:extLst>
              <a:ext uri="{FF2B5EF4-FFF2-40B4-BE49-F238E27FC236}">
                <a16:creationId xmlns:a16="http://schemas.microsoft.com/office/drawing/2014/main" id="{33276F6C-83D2-6539-B807-3BD1B71E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44954" y="1389755"/>
            <a:ext cx="3126053" cy="312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8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2834</Words>
  <Application>Microsoft Office PowerPoint</Application>
  <PresentationFormat>Widescreen</PresentationFormat>
  <Paragraphs>594</Paragraphs>
  <Slides>73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Aptos Narrow</vt:lpstr>
      <vt:lpstr>Arial</vt:lpstr>
      <vt:lpstr>Calibri</vt:lpstr>
      <vt:lpstr>Calibri Light</vt:lpstr>
      <vt:lpstr>Consolas</vt:lpstr>
      <vt:lpstr>Open Sans</vt:lpstr>
      <vt:lpstr>Wingdings</vt:lpstr>
      <vt:lpstr>Office Theme</vt:lpstr>
      <vt:lpstr>THYROID DISEASE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THYROID DISEASE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THYROID DISEASE </vt:lpstr>
      <vt:lpstr>THYROID DISEASE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THYROID DISEASE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THYROID  DISEASE  DETECTION</dc:title>
  <dc:creator>ΛＬΞＮㆍ ㆍ</dc:creator>
  <cp:lastModifiedBy>Alen Saji</cp:lastModifiedBy>
  <cp:revision>166</cp:revision>
  <dcterms:created xsi:type="dcterms:W3CDTF">2024-05-24T18:15:48Z</dcterms:created>
  <dcterms:modified xsi:type="dcterms:W3CDTF">2024-07-13T15:26:49Z</dcterms:modified>
</cp:coreProperties>
</file>